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3" r:id="rId7"/>
    <p:sldId id="264" r:id="rId8"/>
    <p:sldId id="265" r:id="rId9"/>
    <p:sldId id="266" r:id="rId10"/>
    <p:sldId id="273" r:id="rId11"/>
    <p:sldId id="268" r:id="rId12"/>
    <p:sldId id="269" r:id="rId13"/>
    <p:sldId id="270" r:id="rId14"/>
    <p:sldId id="271" r:id="rId15"/>
    <p:sldId id="274" r:id="rId16"/>
    <p:sldId id="275" r:id="rId17"/>
    <p:sldId id="276" r:id="rId1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BE164A2B-42E4-4E1C-B796-1ED8BB0FA482}">
          <p14:sldIdLst>
            <p14:sldId id="256"/>
            <p14:sldId id="257"/>
            <p14:sldId id="259"/>
            <p14:sldId id="261"/>
            <p14:sldId id="262"/>
            <p14:sldId id="263"/>
            <p14:sldId id="264"/>
            <p14:sldId id="265"/>
            <p14:sldId id="266"/>
            <p14:sldId id="273"/>
            <p14:sldId id="268"/>
            <p14:sldId id="269"/>
            <p14:sldId id="270"/>
            <p14:sldId id="271"/>
            <p14:sldId id="274"/>
            <p14:sldId id="275"/>
            <p14:sldId id="276"/>
          </p14:sldIdLst>
        </p14:section>
        <p14:section name="Naamloze sectie" id="{34295F71-87C0-4EB1-B543-144A3F436FF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108" d="100"/>
          <a:sy n="108" d="100"/>
        </p:scale>
        <p:origin x="7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3DAA8D-008A-E6E4-CA3F-5A1455D1702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D9F316B6-D33C-0503-CF05-B68ABFE943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4F31D2F-A921-9F84-F48D-2013625C4DCD}"/>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5" name="Tijdelijke aanduiding voor voettekst 4">
            <a:extLst>
              <a:ext uri="{FF2B5EF4-FFF2-40B4-BE49-F238E27FC236}">
                <a16:creationId xmlns:a16="http://schemas.microsoft.com/office/drawing/2014/main" id="{EB567F96-52ED-B4D0-D874-451E8F35639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592F3DD-3AB6-1E85-7A33-19BDACBEE9A1}"/>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29816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76838A-061D-77CA-80D2-11A48DF79F2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45437FB-6EA5-0C99-AE3A-0C0D20843DCA}"/>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57308C0-72F1-6A67-2289-86B303847BD4}"/>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5" name="Tijdelijke aanduiding voor voettekst 4">
            <a:extLst>
              <a:ext uri="{FF2B5EF4-FFF2-40B4-BE49-F238E27FC236}">
                <a16:creationId xmlns:a16="http://schemas.microsoft.com/office/drawing/2014/main" id="{50F39500-2C7A-F241-A6B7-CABA6128DAA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7E3B8A3-7C8A-D8DE-1078-2C31AE4C0DE4}"/>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39349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AA9ECCF-A484-A4AA-AE03-E969DA74F785}"/>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7213D74-D7AD-C287-289D-8557B1F54E7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518D70-E13A-2F64-760A-0D95F3F365CD}"/>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5" name="Tijdelijke aanduiding voor voettekst 4">
            <a:extLst>
              <a:ext uri="{FF2B5EF4-FFF2-40B4-BE49-F238E27FC236}">
                <a16:creationId xmlns:a16="http://schemas.microsoft.com/office/drawing/2014/main" id="{831F7435-6E06-4962-A0D4-7B379D59B3F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035524C-0F7B-250A-AB7A-9129980FEEFD}"/>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558074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2E5279-D290-430D-0EF9-E0FC664D5DD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EBBD1FA-852F-803F-A4E4-86B870AE862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EA72F34-1779-79CF-6FF8-CFDC56B1F735}"/>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5" name="Tijdelijke aanduiding voor voettekst 4">
            <a:extLst>
              <a:ext uri="{FF2B5EF4-FFF2-40B4-BE49-F238E27FC236}">
                <a16:creationId xmlns:a16="http://schemas.microsoft.com/office/drawing/2014/main" id="{80C16B34-F7E3-73F1-650D-6E9271A5F5A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67E81D3-7FE4-EAE2-8CBD-4CA9D691AB09}"/>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3271295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9BDED3-5E46-1D84-3C5B-00B5302F89D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E93F775B-BF7E-75D2-F3ED-BA7A574A35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5BFE95D-9030-6146-4030-59CE03F09105}"/>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5" name="Tijdelijke aanduiding voor voettekst 4">
            <a:extLst>
              <a:ext uri="{FF2B5EF4-FFF2-40B4-BE49-F238E27FC236}">
                <a16:creationId xmlns:a16="http://schemas.microsoft.com/office/drawing/2014/main" id="{90058535-6B96-B2DF-A2E8-C1C0B7CA573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C51BEF0-9529-E62F-F381-6BE05707FCAF}"/>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271207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4946F7-63D6-0AF7-529A-E78B48CD0E9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BB88A8C-925C-02E5-211A-29A712877D5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191C8EA-B465-1434-5EEA-EA15CD6B168E}"/>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D07281A-6145-6060-F688-4EF32DFD647D}"/>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6" name="Tijdelijke aanduiding voor voettekst 5">
            <a:extLst>
              <a:ext uri="{FF2B5EF4-FFF2-40B4-BE49-F238E27FC236}">
                <a16:creationId xmlns:a16="http://schemas.microsoft.com/office/drawing/2014/main" id="{B6E369C3-35B6-0287-2FEF-F45E7A2C9D4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8A8EECA-7BDF-92B9-1488-0F22AFB07ED2}"/>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2579279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DDFD1A-A517-8884-95BE-6084010DBF8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E857109-0CF9-6783-3634-0F26B66A3A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294A74A8-3047-DCF8-EBED-294CB0485E4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D63AEF05-F1F6-EF20-EA9C-5E43757B80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4BB22E9-D8E4-36CA-FC13-02536919922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CFE97EA-B300-914E-A164-02284894A00A}"/>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8" name="Tijdelijke aanduiding voor voettekst 7">
            <a:extLst>
              <a:ext uri="{FF2B5EF4-FFF2-40B4-BE49-F238E27FC236}">
                <a16:creationId xmlns:a16="http://schemas.microsoft.com/office/drawing/2014/main" id="{50725CD5-D9C5-9B35-D477-F7784BF6BB0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7DF8223-4158-1CA8-415A-241192F3E038}"/>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1926836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3BD9E1-3E1D-9543-CFE6-3AE7084B1A7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135486F-F091-EC50-CAF4-4E3D8891D055}"/>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4" name="Tijdelijke aanduiding voor voettekst 3">
            <a:extLst>
              <a:ext uri="{FF2B5EF4-FFF2-40B4-BE49-F238E27FC236}">
                <a16:creationId xmlns:a16="http://schemas.microsoft.com/office/drawing/2014/main" id="{D674E37F-538C-6B37-01FD-DF08D4F36390}"/>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824C330-96E6-760F-BBD9-99B4202822CA}"/>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417031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EF75C3C-C614-EAE7-3C6B-4DC0DB4A881A}"/>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3" name="Tijdelijke aanduiding voor voettekst 2">
            <a:extLst>
              <a:ext uri="{FF2B5EF4-FFF2-40B4-BE49-F238E27FC236}">
                <a16:creationId xmlns:a16="http://schemas.microsoft.com/office/drawing/2014/main" id="{8E94BC11-EA53-2340-97DD-D7890D17C43A}"/>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933ACED-9254-55DE-0602-2DFE46FD85B2}"/>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1628284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BBA03A-F1D0-2018-E957-22780EDF9D2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6E7B0E5-5D12-504D-7916-7223506CBB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2862727C-2820-EE77-35D2-D44DBCEF2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965D8A4-929F-AFC5-AD99-7BFE5ECCF7B2}"/>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6" name="Tijdelijke aanduiding voor voettekst 5">
            <a:extLst>
              <a:ext uri="{FF2B5EF4-FFF2-40B4-BE49-F238E27FC236}">
                <a16:creationId xmlns:a16="http://schemas.microsoft.com/office/drawing/2014/main" id="{0506A968-49D4-FF2C-58DD-F6830AB4569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EB94151-6067-A611-8317-A128ED58D355}"/>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30019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F1006D-ADF0-5D80-843C-E1596BA6C10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91C8E38-E038-3226-5BB5-7E24A57B97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1C858B48-9F48-2031-7E1C-7AACE2ECBF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9C101A9-0A6A-1E52-B304-A79C340892CD}"/>
              </a:ext>
            </a:extLst>
          </p:cNvPr>
          <p:cNvSpPr>
            <a:spLocks noGrp="1"/>
          </p:cNvSpPr>
          <p:nvPr>
            <p:ph type="dt" sz="half" idx="10"/>
          </p:nvPr>
        </p:nvSpPr>
        <p:spPr/>
        <p:txBody>
          <a:bodyPr/>
          <a:lstStyle/>
          <a:p>
            <a:fld id="{9874274E-F50D-48BC-8C88-F207B010C0A8}" type="datetimeFigureOut">
              <a:rPr lang="nl-NL" smtClean="0"/>
              <a:t>12-1-2026</a:t>
            </a:fld>
            <a:endParaRPr lang="nl-NL"/>
          </a:p>
        </p:txBody>
      </p:sp>
      <p:sp>
        <p:nvSpPr>
          <p:cNvPr id="6" name="Tijdelijke aanduiding voor voettekst 5">
            <a:extLst>
              <a:ext uri="{FF2B5EF4-FFF2-40B4-BE49-F238E27FC236}">
                <a16:creationId xmlns:a16="http://schemas.microsoft.com/office/drawing/2014/main" id="{1CD2540A-B4C3-E0A3-6876-2DFF0FF448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82CFA71-58A2-52E2-614E-4C9D2159D3B4}"/>
              </a:ext>
            </a:extLst>
          </p:cNvPr>
          <p:cNvSpPr>
            <a:spLocks noGrp="1"/>
          </p:cNvSpPr>
          <p:nvPr>
            <p:ph type="sldNum" sz="quarter" idx="12"/>
          </p:nvPr>
        </p:nvSpPr>
        <p:spPr/>
        <p:txBody>
          <a:bodyPr/>
          <a:lstStyle/>
          <a:p>
            <a:fld id="{00C37F0E-1F5C-4509-B986-A9D55AFF92B4}" type="slidenum">
              <a:rPr lang="nl-NL" smtClean="0"/>
              <a:t>‹nr.›</a:t>
            </a:fld>
            <a:endParaRPr lang="nl-NL"/>
          </a:p>
        </p:txBody>
      </p:sp>
    </p:spTree>
    <p:extLst>
      <p:ext uri="{BB962C8B-B14F-4D97-AF65-F5344CB8AC3E}">
        <p14:creationId xmlns:p14="http://schemas.microsoft.com/office/powerpoint/2010/main" val="3764360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D00B757-6215-F176-2F40-F75E864F17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97182D0-C481-DBA7-EECC-BC226A4421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E57CE2C-D25C-FF26-6296-D5A1272A65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4274E-F50D-48BC-8C88-F207B010C0A8}" type="datetimeFigureOut">
              <a:rPr lang="nl-NL" smtClean="0"/>
              <a:t>12-1-2026</a:t>
            </a:fld>
            <a:endParaRPr lang="nl-NL"/>
          </a:p>
        </p:txBody>
      </p:sp>
      <p:sp>
        <p:nvSpPr>
          <p:cNvPr id="5" name="Tijdelijke aanduiding voor voettekst 4">
            <a:extLst>
              <a:ext uri="{FF2B5EF4-FFF2-40B4-BE49-F238E27FC236}">
                <a16:creationId xmlns:a16="http://schemas.microsoft.com/office/drawing/2014/main" id="{7105D3C8-889D-19CB-DFC7-E0004E1BC5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F5443D8-88DF-E0CB-6E3E-116A1EA0BF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37F0E-1F5C-4509-B986-A9D55AFF92B4}" type="slidenum">
              <a:rPr lang="nl-NL" smtClean="0"/>
              <a:t>‹nr.›</a:t>
            </a:fld>
            <a:endParaRPr lang="nl-NL"/>
          </a:p>
        </p:txBody>
      </p:sp>
    </p:spTree>
    <p:extLst>
      <p:ext uri="{BB962C8B-B14F-4D97-AF65-F5344CB8AC3E}">
        <p14:creationId xmlns:p14="http://schemas.microsoft.com/office/powerpoint/2010/main" val="473442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636AB0-E7E4-B451-71EF-46B82D2A2749}"/>
              </a:ext>
            </a:extLst>
          </p:cNvPr>
          <p:cNvSpPr>
            <a:spLocks noGrp="1"/>
          </p:cNvSpPr>
          <p:nvPr>
            <p:ph type="ctrTitle"/>
          </p:nvPr>
        </p:nvSpPr>
        <p:spPr>
          <a:xfrm>
            <a:off x="1524000" y="1122363"/>
            <a:ext cx="9144000" cy="1026033"/>
          </a:xfrm>
        </p:spPr>
        <p:txBody>
          <a:bodyPr/>
          <a:lstStyle/>
          <a:p>
            <a:r>
              <a:rPr lang="nl-NL" dirty="0"/>
              <a:t>Jaardoelen 2026</a:t>
            </a:r>
          </a:p>
        </p:txBody>
      </p:sp>
      <p:sp>
        <p:nvSpPr>
          <p:cNvPr id="3" name="Ondertitel 2">
            <a:extLst>
              <a:ext uri="{FF2B5EF4-FFF2-40B4-BE49-F238E27FC236}">
                <a16:creationId xmlns:a16="http://schemas.microsoft.com/office/drawing/2014/main" id="{DE2A96F4-94DB-4B03-F795-D3A31E209AC8}"/>
              </a:ext>
            </a:extLst>
          </p:cNvPr>
          <p:cNvSpPr>
            <a:spLocks noGrp="1"/>
          </p:cNvSpPr>
          <p:nvPr>
            <p:ph type="subTitle" idx="1"/>
          </p:nvPr>
        </p:nvSpPr>
        <p:spPr>
          <a:xfrm>
            <a:off x="1524000" y="2414726"/>
            <a:ext cx="9144000" cy="3577701"/>
          </a:xfrm>
        </p:spPr>
        <p:txBody>
          <a:bodyPr>
            <a:normAutofit/>
          </a:bodyPr>
          <a:lstStyle/>
          <a:p>
            <a:r>
              <a:rPr lang="nl-NL" dirty="0"/>
              <a:t>KORTE TERMIJN</a:t>
            </a:r>
          </a:p>
          <a:p>
            <a:pPr algn="l"/>
            <a:r>
              <a:rPr lang="nl-NL" b="1" u="sng" dirty="0"/>
              <a:t>Doel 2026</a:t>
            </a:r>
            <a:endParaRPr lang="nl-NL" dirty="0"/>
          </a:p>
          <a:p>
            <a:pPr marL="342900" lvl="0" indent="-342900" algn="l">
              <a:buFont typeface="Arial" panose="020B0604020202020204" pitchFamily="34" charset="0"/>
              <a:buChar char="•"/>
            </a:pPr>
            <a:r>
              <a:rPr lang="nl-NL" dirty="0"/>
              <a:t>Het ziekteverzuim van pedagogisch medewerkers verlagen</a:t>
            </a:r>
          </a:p>
          <a:p>
            <a:pPr marL="342900" lvl="0" indent="-342900" algn="l">
              <a:buFont typeface="Arial" panose="020B0604020202020204" pitchFamily="34" charset="0"/>
              <a:buChar char="•"/>
            </a:pPr>
            <a:r>
              <a:rPr lang="nl-NL" dirty="0"/>
              <a:t>Iedere pedagogisch medewerker de scholing: ‘ Jouw werkgeluk: Ontdek en groei’ laten volgen en vervolgens daar de coaching op in te zetten (om meer balans en plezier te ervaren in het werk + hiermee het ziekteverzuim te verminderen)</a:t>
            </a:r>
          </a:p>
          <a:p>
            <a:pPr marL="342900" lvl="0" indent="-342900" algn="l">
              <a:buFont typeface="Arial" panose="020B0604020202020204" pitchFamily="34" charset="0"/>
              <a:buChar char="•"/>
            </a:pPr>
            <a:r>
              <a:rPr lang="nl-NL" dirty="0"/>
              <a:t>Individuele coaching gericht op het verlagen van het ziekteverzuim/werkdruk</a:t>
            </a:r>
          </a:p>
          <a:p>
            <a:endParaRPr lang="nl-NL" dirty="0"/>
          </a:p>
        </p:txBody>
      </p:sp>
    </p:spTree>
    <p:extLst>
      <p:ext uri="{BB962C8B-B14F-4D97-AF65-F5344CB8AC3E}">
        <p14:creationId xmlns:p14="http://schemas.microsoft.com/office/powerpoint/2010/main" val="3767114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A3C215-C28C-0E72-7FE4-CF0107ADCABA}"/>
              </a:ext>
            </a:extLst>
          </p:cNvPr>
          <p:cNvSpPr>
            <a:spLocks noGrp="1"/>
          </p:cNvSpPr>
          <p:nvPr>
            <p:ph type="title"/>
          </p:nvPr>
        </p:nvSpPr>
        <p:spPr/>
        <p:txBody>
          <a:bodyPr>
            <a:normAutofit/>
          </a:bodyPr>
          <a:lstStyle/>
          <a:p>
            <a:r>
              <a:rPr lang="nl-NL" sz="1800" dirty="0"/>
              <a:t>Jaarplanning 13-1 t/m 16-1-2026</a:t>
            </a:r>
          </a:p>
        </p:txBody>
      </p:sp>
      <p:graphicFrame>
        <p:nvGraphicFramePr>
          <p:cNvPr id="4" name="Tijdelijke aanduiding voor inhoud 3">
            <a:extLst>
              <a:ext uri="{FF2B5EF4-FFF2-40B4-BE49-F238E27FC236}">
                <a16:creationId xmlns:a16="http://schemas.microsoft.com/office/drawing/2014/main" id="{463A8E72-7069-5DC6-29BB-012DE0E6E4C7}"/>
              </a:ext>
            </a:extLst>
          </p:cNvPr>
          <p:cNvGraphicFramePr>
            <a:graphicFrameLocks noGrp="1"/>
          </p:cNvGraphicFramePr>
          <p:nvPr>
            <p:ph idx="1"/>
            <p:extLst>
              <p:ext uri="{D42A27DB-BD31-4B8C-83A1-F6EECF244321}">
                <p14:modId xmlns:p14="http://schemas.microsoft.com/office/powerpoint/2010/main" val="220436227"/>
              </p:ext>
            </p:extLst>
          </p:nvPr>
        </p:nvGraphicFramePr>
        <p:xfrm>
          <a:off x="838199" y="1217584"/>
          <a:ext cx="10515600" cy="4896214"/>
        </p:xfrm>
        <a:graphic>
          <a:graphicData uri="http://schemas.openxmlformats.org/drawingml/2006/table">
            <a:tbl>
              <a:tblPr firstRow="1" firstCol="1" bandRow="1"/>
              <a:tblGrid>
                <a:gridCol w="1084446">
                  <a:extLst>
                    <a:ext uri="{9D8B030D-6E8A-4147-A177-3AD203B41FA5}">
                      <a16:colId xmlns:a16="http://schemas.microsoft.com/office/drawing/2014/main" val="819282257"/>
                    </a:ext>
                  </a:extLst>
                </a:gridCol>
                <a:gridCol w="1676378">
                  <a:extLst>
                    <a:ext uri="{9D8B030D-6E8A-4147-A177-3AD203B41FA5}">
                      <a16:colId xmlns:a16="http://schemas.microsoft.com/office/drawing/2014/main" val="3567769923"/>
                    </a:ext>
                  </a:extLst>
                </a:gridCol>
                <a:gridCol w="1567016">
                  <a:extLst>
                    <a:ext uri="{9D8B030D-6E8A-4147-A177-3AD203B41FA5}">
                      <a16:colId xmlns:a16="http://schemas.microsoft.com/office/drawing/2014/main" val="40391830"/>
                    </a:ext>
                  </a:extLst>
                </a:gridCol>
                <a:gridCol w="1560897">
                  <a:extLst>
                    <a:ext uri="{9D8B030D-6E8A-4147-A177-3AD203B41FA5}">
                      <a16:colId xmlns:a16="http://schemas.microsoft.com/office/drawing/2014/main" val="4219857410"/>
                    </a:ext>
                  </a:extLst>
                </a:gridCol>
                <a:gridCol w="1585370">
                  <a:extLst>
                    <a:ext uri="{9D8B030D-6E8A-4147-A177-3AD203B41FA5}">
                      <a16:colId xmlns:a16="http://schemas.microsoft.com/office/drawing/2014/main" val="1325263687"/>
                    </a:ext>
                  </a:extLst>
                </a:gridCol>
                <a:gridCol w="1258048">
                  <a:extLst>
                    <a:ext uri="{9D8B030D-6E8A-4147-A177-3AD203B41FA5}">
                      <a16:colId xmlns:a16="http://schemas.microsoft.com/office/drawing/2014/main" val="1144763243"/>
                    </a:ext>
                  </a:extLst>
                </a:gridCol>
                <a:gridCol w="1783445">
                  <a:extLst>
                    <a:ext uri="{9D8B030D-6E8A-4147-A177-3AD203B41FA5}">
                      <a16:colId xmlns:a16="http://schemas.microsoft.com/office/drawing/2014/main" val="587624837"/>
                    </a:ext>
                  </a:extLst>
                </a:gridCol>
              </a:tblGrid>
              <a:tr h="251725">
                <a:tc>
                  <a:txBody>
                    <a:bodyPr/>
                    <a:lstStyle/>
                    <a:p>
                      <a:pPr>
                        <a:lnSpc>
                          <a:spcPct val="115000"/>
                        </a:lnSpc>
                        <a:spcAft>
                          <a:spcPts val="800"/>
                        </a:spcAft>
                        <a:buNone/>
                      </a:pPr>
                      <a:r>
                        <a:rPr lang="nl-NL" sz="1050" kern="100">
                          <a:effectLst/>
                          <a:latin typeface="Calibri" panose="020F0502020204030204" pitchFamily="34" charset="0"/>
                          <a:ea typeface="Calibri" panose="020F0502020204030204" pitchFamily="34" charset="0"/>
                          <a:cs typeface="Times New Roman" panose="02020603050405020304" pitchFamily="18" charset="0"/>
                        </a:rPr>
                        <a:t> </a:t>
                      </a: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5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Rupsjes</a:t>
                      </a:r>
                      <a:endParaRPr lang="nl-NL" sz="105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5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Vlinders</a:t>
                      </a:r>
                      <a:endParaRPr lang="nl-NL" sz="105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5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Giraffen</a:t>
                      </a:r>
                      <a:endParaRPr lang="nl-NL" sz="105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5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Pinguïns</a:t>
                      </a:r>
                      <a:endParaRPr lang="nl-NL" sz="105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5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a:t>
                      </a:r>
                      <a:endParaRPr lang="nl-NL" sz="105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5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 Brederostraat</a:t>
                      </a:r>
                      <a:endParaRPr lang="nl-NL" sz="10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613443930"/>
                  </a:ext>
                </a:extLst>
              </a:tr>
              <a:tr h="703525">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12-1-2026</a:t>
                      </a:r>
                      <a:endParaRPr lang="nl-NL" sz="10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(werkoverleg 18.15-20.15)</a:t>
                      </a:r>
                      <a:endParaRPr lang="nl-NL"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1000" u="sng" kern="100" dirty="0">
                          <a:effectLst/>
                          <a:latin typeface="Calibri" panose="020F0502020204030204" pitchFamily="34" charset="0"/>
                          <a:ea typeface="Calibri" panose="020F0502020204030204" pitchFamily="34" charset="0"/>
                          <a:cs typeface="Times New Roman" panose="02020603050405020304" pitchFamily="18" charset="0"/>
                        </a:rPr>
                        <a:t>Vanaf 14.00 </a:t>
                      </a:r>
                      <a:r>
                        <a:rPr lang="nl-NL" sz="1000" u="sng" kern="100" dirty="0" err="1">
                          <a:effectLst/>
                          <a:latin typeface="Calibri" panose="020F0502020204030204" pitchFamily="34" charset="0"/>
                          <a:ea typeface="Calibri" panose="020F0502020204030204" pitchFamily="34" charset="0"/>
                          <a:cs typeface="Times New Roman" panose="02020603050405020304" pitchFamily="18" charset="0"/>
                        </a:rPr>
                        <a:t>Ienske</a:t>
                      </a:r>
                      <a:r>
                        <a:rPr lang="nl-NL" sz="1000" u="sng" kern="100" dirty="0">
                          <a:effectLst/>
                          <a:latin typeface="Calibri" panose="020F0502020204030204" pitchFamily="34" charset="0"/>
                          <a:ea typeface="Calibri" panose="020F0502020204030204" pitchFamily="34" charset="0"/>
                          <a:cs typeface="Times New Roman" panose="02020603050405020304" pitchFamily="18" charset="0"/>
                        </a:rPr>
                        <a:t> aanwezig</a:t>
                      </a: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-Pedagogisch werkplan schrijven</a:t>
                      </a:r>
                    </a:p>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542173"/>
                  </a:ext>
                </a:extLst>
              </a:tr>
              <a:tr h="1593313">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13-1-2026</a:t>
                      </a:r>
                      <a:endParaRPr lang="nl-NL"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gridSpan="2">
                  <a:txBody>
                    <a:bodyPr/>
                    <a:lstStyle/>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9.00 Gezamenlijk overleg Rupsjes + Vlinders</a:t>
                      </a:r>
                    </a:p>
                    <a:p>
                      <a:pPr marL="342900" lvl="0" indent="-342900">
                        <a:lnSpc>
                          <a:spcPct val="115000"/>
                        </a:lnSpc>
                        <a:buFont typeface="Symbol" panose="05050102010706020507" pitchFamily="18" charset="2"/>
                        <a:buChar cha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Beleid Veiligheid en Gezondheid punt F (inclusief plan van aanpak)</a:t>
                      </a:r>
                    </a:p>
                    <a:p>
                      <a:pPr marL="342900" lvl="0" indent="-342900">
                        <a:lnSpc>
                          <a:spcPct val="115000"/>
                        </a:lnSpc>
                        <a:buFont typeface="Symbol" panose="05050102010706020507" pitchFamily="18" charset="2"/>
                        <a:buChar cha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Protocol Veilig slapen</a:t>
                      </a:r>
                    </a:p>
                    <a:p>
                      <a:pPr marL="342900" lvl="0" indent="-342900">
                        <a:lnSpc>
                          <a:spcPct val="115000"/>
                        </a:lnSpc>
                        <a:spcAft>
                          <a:spcPts val="800"/>
                        </a:spcAft>
                        <a:buFont typeface="Symbol" panose="05050102010706020507" pitchFamily="18" charset="2"/>
                        <a:buChar cha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Protocol stagiaires</a:t>
                      </a:r>
                    </a:p>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tc gridSpan="2">
                  <a:txBody>
                    <a:bodyPr/>
                    <a:lstStyle/>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10.00 gezamenlijk overleg Giraffen + Pinguïns</a:t>
                      </a:r>
                    </a:p>
                    <a:p>
                      <a:pPr marL="342900" lvl="0" indent="-342900">
                        <a:lnSpc>
                          <a:spcPct val="115000"/>
                        </a:lnSpc>
                        <a:buFont typeface="Symbol" panose="05050102010706020507" pitchFamily="18" charset="2"/>
                        <a:buChar cha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Beleid Veiligheid en Gezondheid punt A t/m F (inclusief plan van aanpak)</a:t>
                      </a:r>
                    </a:p>
                    <a:p>
                      <a:pPr marL="342900" lvl="0" indent="-342900">
                        <a:lnSpc>
                          <a:spcPct val="115000"/>
                        </a:lnSpc>
                        <a:spcAft>
                          <a:spcPts val="800"/>
                        </a:spcAft>
                        <a:buFont typeface="Symbol" panose="05050102010706020507" pitchFamily="18" charset="2"/>
                        <a:buChar cha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Protocol stagiaires</a:t>
                      </a:r>
                    </a:p>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11.00 VE/coach overleg Kitty, Christina en </a:t>
                      </a:r>
                      <a:r>
                        <a:rPr lang="nl-NL" sz="1000" kern="100" dirty="0" err="1">
                          <a:effectLst/>
                          <a:latin typeface="Calibri" panose="020F0502020204030204" pitchFamily="34" charset="0"/>
                          <a:ea typeface="Calibri" panose="020F0502020204030204" pitchFamily="34" charset="0"/>
                          <a:cs typeface="Times New Roman" panose="02020603050405020304" pitchFamily="18" charset="0"/>
                        </a:rPr>
                        <a:t>Ienske</a:t>
                      </a: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tc>
                  <a:txBody>
                    <a:bodyPr/>
                    <a:lstStyle/>
                    <a:p>
                      <a:pPr>
                        <a:lnSpc>
                          <a:spcPct val="115000"/>
                        </a:lnSpc>
                        <a:spcAft>
                          <a:spcPts val="800"/>
                        </a:spcAft>
                        <a:buNone/>
                      </a:pP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1000" u="sng" kern="100" dirty="0">
                          <a:effectLst/>
                          <a:latin typeface="Calibri" panose="020F0502020204030204" pitchFamily="34" charset="0"/>
                          <a:ea typeface="Calibri" panose="020F0502020204030204" pitchFamily="34" charset="0"/>
                          <a:cs typeface="Times New Roman" panose="02020603050405020304" pitchFamily="18" charset="0"/>
                        </a:rPr>
                        <a:t>Vanaf 14.00 Christina aanwezig</a:t>
                      </a: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03977096"/>
                  </a:ext>
                </a:extLst>
              </a:tr>
              <a:tr h="538259">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14-1-2026</a:t>
                      </a:r>
                      <a:endParaRPr lang="nl-NL"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Kitty VE:</a:t>
                      </a:r>
                    </a:p>
                    <a:p>
                      <a:pPr marL="342900" lvl="0" indent="-342900">
                        <a:lnSpc>
                          <a:spcPct val="115000"/>
                        </a:lnSpc>
                        <a:spcAft>
                          <a:spcPts val="800"/>
                        </a:spcAft>
                        <a:buFont typeface="Calibri" panose="020F0502020204030204" pitchFamily="34" charset="0"/>
                        <a:buChar cha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Ouderbrieven maken</a:t>
                      </a:r>
                    </a:p>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8081185"/>
                  </a:ext>
                </a:extLst>
              </a:tr>
              <a:tr h="990193">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15-1-2026</a:t>
                      </a:r>
                      <a:endParaRPr lang="nl-NL"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spcAft>
                          <a:spcPts val="800"/>
                        </a:spcAft>
                        <a:buNone/>
                      </a:pPr>
                      <a:r>
                        <a:rPr lang="nl-NL" sz="1000" u="sng" kern="100" dirty="0">
                          <a:effectLst/>
                          <a:latin typeface="Calibri" panose="020F0502020204030204" pitchFamily="34" charset="0"/>
                          <a:ea typeface="Calibri" panose="020F0502020204030204" pitchFamily="34" charset="0"/>
                          <a:cs typeface="Times New Roman" panose="02020603050405020304" pitchFamily="18" charset="0"/>
                        </a:rPr>
                        <a:t>9.00 gezamenlijk overleg BSO + BSO Brederostraat</a:t>
                      </a: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Beleid Veiligheid en Gezondheid punt J</a:t>
                      </a:r>
                    </a:p>
                    <a:p>
                      <a:pPr marL="342900" lvl="0" indent="-342900">
                        <a:lnSpc>
                          <a:spcPct val="115000"/>
                        </a:lnSpc>
                        <a:spcAft>
                          <a:spcPts val="800"/>
                        </a:spcAft>
                        <a:buFont typeface="Symbol" panose="05050102010706020507" pitchFamily="18" charset="2"/>
                        <a:buChar cha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 Plan van aanpak</a:t>
                      </a:r>
                    </a:p>
                    <a:p>
                      <a:pPr>
                        <a:lnSpc>
                          <a:spcPct val="115000"/>
                        </a:lnSpc>
                        <a:spcAft>
                          <a:spcPts val="800"/>
                        </a:spcAft>
                        <a:buNone/>
                      </a:pPr>
                      <a:r>
                        <a:rPr lang="nl-NL" sz="1000" u="sng" kern="100" dirty="0">
                          <a:effectLst/>
                          <a:latin typeface="Calibri" panose="020F0502020204030204" pitchFamily="34" charset="0"/>
                          <a:ea typeface="Calibri" panose="020F0502020204030204" pitchFamily="34" charset="0"/>
                          <a:cs typeface="Times New Roman" panose="02020603050405020304" pitchFamily="18" charset="0"/>
                        </a:rPr>
                        <a:t>Vanaf 14.00 </a:t>
                      </a:r>
                      <a:r>
                        <a:rPr lang="nl-NL" sz="1000" u="sng" kern="100" dirty="0" err="1">
                          <a:effectLst/>
                          <a:latin typeface="Calibri" panose="020F0502020204030204" pitchFamily="34" charset="0"/>
                          <a:ea typeface="Calibri" panose="020F0502020204030204" pitchFamily="34" charset="0"/>
                          <a:cs typeface="Times New Roman" panose="02020603050405020304" pitchFamily="18" charset="0"/>
                        </a:rPr>
                        <a:t>Ienske</a:t>
                      </a:r>
                      <a:r>
                        <a:rPr lang="nl-NL" sz="1000" u="sng" kern="100" dirty="0">
                          <a:effectLst/>
                          <a:latin typeface="Calibri" panose="020F0502020204030204" pitchFamily="34" charset="0"/>
                          <a:ea typeface="Calibri" panose="020F0502020204030204" pitchFamily="34" charset="0"/>
                          <a:cs typeface="Times New Roman" panose="02020603050405020304" pitchFamily="18" charset="0"/>
                        </a:rPr>
                        <a:t> aanwezig Brederostraat</a:t>
                      </a: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-Pedagogisch werkplan</a:t>
                      </a: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725945171"/>
                  </a:ext>
                </a:extLst>
              </a:tr>
              <a:tr h="0">
                <a:tc>
                  <a:txBody>
                    <a:bodyPr/>
                    <a:lstStyle/>
                    <a:p>
                      <a:pPr>
                        <a:lnSpc>
                          <a:spcPct val="115000"/>
                        </a:lnSpc>
                        <a:spcAft>
                          <a:spcPts val="800"/>
                        </a:spcAft>
                        <a:buNone/>
                      </a:pPr>
                      <a:r>
                        <a:rPr lang="nl-NL" sz="10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16-1-2026</a:t>
                      </a: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1000" u="sng" kern="100" dirty="0">
                          <a:effectLst/>
                          <a:latin typeface="Calibri" panose="020F0502020204030204" pitchFamily="34" charset="0"/>
                          <a:ea typeface="Calibri" panose="020F0502020204030204" pitchFamily="34" charset="0"/>
                          <a:cs typeface="Times New Roman" panose="02020603050405020304" pitchFamily="18" charset="0"/>
                        </a:rPr>
                        <a:t>Vanaf 14.00 Christina aanwezig</a:t>
                      </a: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39140" marR="39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6437981"/>
                  </a:ext>
                </a:extLst>
              </a:tr>
            </a:tbl>
          </a:graphicData>
        </a:graphic>
      </p:graphicFrame>
    </p:spTree>
    <p:extLst>
      <p:ext uri="{BB962C8B-B14F-4D97-AF65-F5344CB8AC3E}">
        <p14:creationId xmlns:p14="http://schemas.microsoft.com/office/powerpoint/2010/main" val="3338161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0F8C60-56A5-86CE-E3DD-24C626B05B11}"/>
              </a:ext>
            </a:extLst>
          </p:cNvPr>
          <p:cNvSpPr>
            <a:spLocks noGrp="1"/>
          </p:cNvSpPr>
          <p:nvPr>
            <p:ph type="title"/>
          </p:nvPr>
        </p:nvSpPr>
        <p:spPr>
          <a:xfrm>
            <a:off x="838200" y="365125"/>
            <a:ext cx="10515600" cy="771217"/>
          </a:xfrm>
        </p:spPr>
        <p:txBody>
          <a:bodyPr>
            <a:normAutofit/>
          </a:bodyPr>
          <a:lstStyle/>
          <a:p>
            <a:r>
              <a:rPr lang="nl-NL" sz="1800" dirty="0"/>
              <a:t>19-1 t/m 23-1-2026</a:t>
            </a:r>
          </a:p>
        </p:txBody>
      </p:sp>
      <p:graphicFrame>
        <p:nvGraphicFramePr>
          <p:cNvPr id="4" name="Tijdelijke aanduiding voor inhoud 3">
            <a:extLst>
              <a:ext uri="{FF2B5EF4-FFF2-40B4-BE49-F238E27FC236}">
                <a16:creationId xmlns:a16="http://schemas.microsoft.com/office/drawing/2014/main" id="{82C03484-5C60-D1E8-3BFA-F72698F179B4}"/>
              </a:ext>
            </a:extLst>
          </p:cNvPr>
          <p:cNvGraphicFramePr>
            <a:graphicFrameLocks noGrp="1"/>
          </p:cNvGraphicFramePr>
          <p:nvPr>
            <p:ph idx="1"/>
            <p:extLst>
              <p:ext uri="{D42A27DB-BD31-4B8C-83A1-F6EECF244321}">
                <p14:modId xmlns:p14="http://schemas.microsoft.com/office/powerpoint/2010/main" val="2628280677"/>
              </p:ext>
            </p:extLst>
          </p:nvPr>
        </p:nvGraphicFramePr>
        <p:xfrm>
          <a:off x="1091953" y="1199962"/>
          <a:ext cx="9738804" cy="5008438"/>
        </p:xfrm>
        <a:graphic>
          <a:graphicData uri="http://schemas.openxmlformats.org/drawingml/2006/table">
            <a:tbl>
              <a:tblPr firstRow="1" firstCol="1" bandRow="1"/>
              <a:tblGrid>
                <a:gridCol w="1004337">
                  <a:extLst>
                    <a:ext uri="{9D8B030D-6E8A-4147-A177-3AD203B41FA5}">
                      <a16:colId xmlns:a16="http://schemas.microsoft.com/office/drawing/2014/main" val="2680780611"/>
                    </a:ext>
                  </a:extLst>
                </a:gridCol>
                <a:gridCol w="1552541">
                  <a:extLst>
                    <a:ext uri="{9D8B030D-6E8A-4147-A177-3AD203B41FA5}">
                      <a16:colId xmlns:a16="http://schemas.microsoft.com/office/drawing/2014/main" val="2849828077"/>
                    </a:ext>
                  </a:extLst>
                </a:gridCol>
                <a:gridCol w="1451259">
                  <a:extLst>
                    <a:ext uri="{9D8B030D-6E8A-4147-A177-3AD203B41FA5}">
                      <a16:colId xmlns:a16="http://schemas.microsoft.com/office/drawing/2014/main" val="3648323060"/>
                    </a:ext>
                  </a:extLst>
                </a:gridCol>
                <a:gridCol w="1445592">
                  <a:extLst>
                    <a:ext uri="{9D8B030D-6E8A-4147-A177-3AD203B41FA5}">
                      <a16:colId xmlns:a16="http://schemas.microsoft.com/office/drawing/2014/main" val="1475602748"/>
                    </a:ext>
                  </a:extLst>
                </a:gridCol>
                <a:gridCol w="1468258">
                  <a:extLst>
                    <a:ext uri="{9D8B030D-6E8A-4147-A177-3AD203B41FA5}">
                      <a16:colId xmlns:a16="http://schemas.microsoft.com/office/drawing/2014/main" val="1766528988"/>
                    </a:ext>
                  </a:extLst>
                </a:gridCol>
                <a:gridCol w="1165116">
                  <a:extLst>
                    <a:ext uri="{9D8B030D-6E8A-4147-A177-3AD203B41FA5}">
                      <a16:colId xmlns:a16="http://schemas.microsoft.com/office/drawing/2014/main" val="569210321"/>
                    </a:ext>
                  </a:extLst>
                </a:gridCol>
                <a:gridCol w="1651701">
                  <a:extLst>
                    <a:ext uri="{9D8B030D-6E8A-4147-A177-3AD203B41FA5}">
                      <a16:colId xmlns:a16="http://schemas.microsoft.com/office/drawing/2014/main" val="3333185782"/>
                    </a:ext>
                  </a:extLst>
                </a:gridCol>
              </a:tblGrid>
              <a:tr h="126514">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Rupsjes</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Vlinders</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Giraffen</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Pinguïns</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 Brederostraat</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625533335"/>
                  </a:ext>
                </a:extLst>
              </a:tr>
              <a:tr h="731297">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19-1-2026</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9.00 Sterre</a:t>
                      </a: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9.30 Anouk</a:t>
                      </a: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10.00 </a:t>
                      </a:r>
                      <a:r>
                        <a:rPr lang="nl-NL" sz="900" kern="100" dirty="0" err="1">
                          <a:effectLst/>
                          <a:latin typeface="Calibri" panose="020F0502020204030204" pitchFamily="34" charset="0"/>
                          <a:ea typeface="Calibri" panose="020F0502020204030204" pitchFamily="34" charset="0"/>
                          <a:cs typeface="Times New Roman" panose="02020603050405020304" pitchFamily="18" charset="0"/>
                        </a:rPr>
                        <a:t>Nella</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10.30 Evy</a:t>
                      </a: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11.00 Danique</a:t>
                      </a: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11.30 Jamie</a:t>
                      </a: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12.00 Heidi</a:t>
                      </a: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u="sng" kern="100" dirty="0">
                          <a:effectLst/>
                          <a:latin typeface="Calibri" panose="020F0502020204030204" pitchFamily="34" charset="0"/>
                          <a:ea typeface="Calibri" panose="020F0502020204030204" pitchFamily="34" charset="0"/>
                          <a:cs typeface="Times New Roman" panose="02020603050405020304" pitchFamily="18" charset="0"/>
                        </a:rPr>
                        <a:t>Vanaf 14.00 </a:t>
                      </a:r>
                      <a:r>
                        <a:rPr lang="nl-NL" sz="900" u="sng" kern="100" dirty="0" err="1">
                          <a:effectLst/>
                          <a:latin typeface="Calibri" panose="020F0502020204030204" pitchFamily="34" charset="0"/>
                          <a:ea typeface="Calibri" panose="020F0502020204030204" pitchFamily="34" charset="0"/>
                          <a:cs typeface="Times New Roman" panose="02020603050405020304" pitchFamily="18" charset="0"/>
                        </a:rPr>
                        <a:t>Ienske</a:t>
                      </a:r>
                      <a:r>
                        <a:rPr lang="nl-NL" sz="900" u="sng" kern="100" dirty="0">
                          <a:effectLst/>
                          <a:latin typeface="Calibri" panose="020F0502020204030204" pitchFamily="34" charset="0"/>
                          <a:ea typeface="Calibri" panose="020F0502020204030204" pitchFamily="34" charset="0"/>
                          <a:cs typeface="Times New Roman" panose="02020603050405020304" pitchFamily="18" charset="0"/>
                        </a:rPr>
                        <a:t> aanwezig</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-pedagogisch werkplan schrijven</a:t>
                      </a: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3367017"/>
                  </a:ext>
                </a:extLst>
              </a:tr>
              <a:tr h="696054">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20-1-2026</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9.00 Naomi</a:t>
                      </a: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9.30 Inge</a:t>
                      </a: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10.00 Anne S</a:t>
                      </a: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u="sng" kern="100" dirty="0">
                          <a:effectLst/>
                          <a:latin typeface="Calibri" panose="020F0502020204030204" pitchFamily="34" charset="0"/>
                          <a:ea typeface="Calibri" panose="020F0502020204030204" pitchFamily="34" charset="0"/>
                          <a:cs typeface="Times New Roman" panose="02020603050405020304" pitchFamily="18" charset="0"/>
                        </a:rPr>
                        <a:t>Vanaf 14.00 Christina aanwezig</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4153865"/>
                  </a:ext>
                </a:extLst>
              </a:tr>
              <a:tr h="818590">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21-1-2026</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Kitty VE:</a:t>
                      </a:r>
                    </a:p>
                    <a:p>
                      <a:pPr marL="342900" lvl="0" indent="-342900">
                        <a:lnSpc>
                          <a:spcPct val="115000"/>
                        </a:lnSpc>
                        <a:spcAft>
                          <a:spcPts val="800"/>
                        </a:spcAft>
                        <a:buFont typeface="Calibri" panose="020F0502020204030204" pitchFamily="34" charset="0"/>
                        <a:buChar char="-"/>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Ouderbrieven maken</a:t>
                      </a: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5488244"/>
                  </a:ext>
                </a:extLst>
              </a:tr>
              <a:tr h="889625">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22-1-2026</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u="sng" kern="100" dirty="0">
                          <a:effectLst/>
                          <a:latin typeface="Calibri" panose="020F0502020204030204" pitchFamily="34" charset="0"/>
                          <a:ea typeface="Calibri" panose="020F0502020204030204" pitchFamily="34" charset="0"/>
                          <a:cs typeface="Times New Roman" panose="02020603050405020304" pitchFamily="18" charset="0"/>
                        </a:rPr>
                        <a:t>Vanaf 14.00 </a:t>
                      </a:r>
                      <a:r>
                        <a:rPr lang="nl-NL" sz="900" u="sng" kern="100" dirty="0" err="1">
                          <a:effectLst/>
                          <a:latin typeface="Calibri" panose="020F0502020204030204" pitchFamily="34" charset="0"/>
                          <a:ea typeface="Calibri" panose="020F0502020204030204" pitchFamily="34" charset="0"/>
                          <a:cs typeface="Times New Roman" panose="02020603050405020304" pitchFamily="18" charset="0"/>
                        </a:rPr>
                        <a:t>Ienske</a:t>
                      </a:r>
                      <a:r>
                        <a:rPr lang="nl-NL" sz="900" u="sng" kern="100" dirty="0">
                          <a:effectLst/>
                          <a:latin typeface="Calibri" panose="020F0502020204030204" pitchFamily="34" charset="0"/>
                          <a:ea typeface="Calibri" panose="020F0502020204030204" pitchFamily="34" charset="0"/>
                          <a:cs typeface="Times New Roman" panose="02020603050405020304" pitchFamily="18" charset="0"/>
                        </a:rPr>
                        <a:t> aanwezig</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-pedagogisch werkplan schrijven</a:t>
                      </a:r>
                    </a:p>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5549932"/>
                  </a:ext>
                </a:extLst>
              </a:tr>
              <a:tr h="1083195">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23-1-2026</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49" marR="479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4450581"/>
                  </a:ext>
                </a:extLst>
              </a:tr>
            </a:tbl>
          </a:graphicData>
        </a:graphic>
      </p:graphicFrame>
    </p:spTree>
    <p:extLst>
      <p:ext uri="{BB962C8B-B14F-4D97-AF65-F5344CB8AC3E}">
        <p14:creationId xmlns:p14="http://schemas.microsoft.com/office/powerpoint/2010/main" val="4221377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756CA1-1C69-AE9A-6A03-4924037CBFCA}"/>
              </a:ext>
            </a:extLst>
          </p:cNvPr>
          <p:cNvSpPr>
            <a:spLocks noGrp="1"/>
          </p:cNvSpPr>
          <p:nvPr>
            <p:ph type="title"/>
          </p:nvPr>
        </p:nvSpPr>
        <p:spPr/>
        <p:txBody>
          <a:bodyPr>
            <a:normAutofit/>
          </a:bodyPr>
          <a:lstStyle/>
          <a:p>
            <a:r>
              <a:rPr lang="nl-NL" sz="1800" dirty="0"/>
              <a:t>26-1 t/m 30-1-2026</a:t>
            </a:r>
          </a:p>
        </p:txBody>
      </p:sp>
      <p:graphicFrame>
        <p:nvGraphicFramePr>
          <p:cNvPr id="4" name="Tijdelijke aanduiding voor inhoud 3">
            <a:extLst>
              <a:ext uri="{FF2B5EF4-FFF2-40B4-BE49-F238E27FC236}">
                <a16:creationId xmlns:a16="http://schemas.microsoft.com/office/drawing/2014/main" id="{06FD01E9-8206-B04B-86A7-E7CB3296E712}"/>
              </a:ext>
            </a:extLst>
          </p:cNvPr>
          <p:cNvGraphicFramePr>
            <a:graphicFrameLocks noGrp="1"/>
          </p:cNvGraphicFramePr>
          <p:nvPr>
            <p:ph idx="1"/>
            <p:extLst>
              <p:ext uri="{D42A27DB-BD31-4B8C-83A1-F6EECF244321}">
                <p14:modId xmlns:p14="http://schemas.microsoft.com/office/powerpoint/2010/main" val="2508385498"/>
              </p:ext>
            </p:extLst>
          </p:nvPr>
        </p:nvGraphicFramePr>
        <p:xfrm>
          <a:off x="838201" y="1424653"/>
          <a:ext cx="10134599" cy="5027053"/>
        </p:xfrm>
        <a:graphic>
          <a:graphicData uri="http://schemas.openxmlformats.org/drawingml/2006/table">
            <a:tbl>
              <a:tblPr firstRow="1" firstCol="1" bandRow="1"/>
              <a:tblGrid>
                <a:gridCol w="1045154">
                  <a:extLst>
                    <a:ext uri="{9D8B030D-6E8A-4147-A177-3AD203B41FA5}">
                      <a16:colId xmlns:a16="http://schemas.microsoft.com/office/drawing/2014/main" val="481374081"/>
                    </a:ext>
                  </a:extLst>
                </a:gridCol>
                <a:gridCol w="1615639">
                  <a:extLst>
                    <a:ext uri="{9D8B030D-6E8A-4147-A177-3AD203B41FA5}">
                      <a16:colId xmlns:a16="http://schemas.microsoft.com/office/drawing/2014/main" val="3819571625"/>
                    </a:ext>
                  </a:extLst>
                </a:gridCol>
                <a:gridCol w="1510240">
                  <a:extLst>
                    <a:ext uri="{9D8B030D-6E8A-4147-A177-3AD203B41FA5}">
                      <a16:colId xmlns:a16="http://schemas.microsoft.com/office/drawing/2014/main" val="1028186089"/>
                    </a:ext>
                  </a:extLst>
                </a:gridCol>
                <a:gridCol w="1504342">
                  <a:extLst>
                    <a:ext uri="{9D8B030D-6E8A-4147-A177-3AD203B41FA5}">
                      <a16:colId xmlns:a16="http://schemas.microsoft.com/office/drawing/2014/main" val="1798727005"/>
                    </a:ext>
                  </a:extLst>
                </a:gridCol>
                <a:gridCol w="1527929">
                  <a:extLst>
                    <a:ext uri="{9D8B030D-6E8A-4147-A177-3AD203B41FA5}">
                      <a16:colId xmlns:a16="http://schemas.microsoft.com/office/drawing/2014/main" val="1193560155"/>
                    </a:ext>
                  </a:extLst>
                </a:gridCol>
                <a:gridCol w="1212466">
                  <a:extLst>
                    <a:ext uri="{9D8B030D-6E8A-4147-A177-3AD203B41FA5}">
                      <a16:colId xmlns:a16="http://schemas.microsoft.com/office/drawing/2014/main" val="3362773523"/>
                    </a:ext>
                  </a:extLst>
                </a:gridCol>
                <a:gridCol w="1718829">
                  <a:extLst>
                    <a:ext uri="{9D8B030D-6E8A-4147-A177-3AD203B41FA5}">
                      <a16:colId xmlns:a16="http://schemas.microsoft.com/office/drawing/2014/main" val="2614356072"/>
                    </a:ext>
                  </a:extLst>
                </a:gridCol>
              </a:tblGrid>
              <a:tr h="98313">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Rupsjes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Vlinders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Giraffen</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Pinguïns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 Brederostraat</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814516891"/>
                  </a:ext>
                </a:extLst>
              </a:tr>
              <a:tr h="1671012">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26-1-2026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u="sng" kern="100" dirty="0">
                          <a:effectLst/>
                          <a:latin typeface="Calibri" panose="020F0502020204030204" pitchFamily="34" charset="0"/>
                          <a:ea typeface="Calibri" panose="020F0502020204030204" pitchFamily="34" charset="0"/>
                          <a:cs typeface="Times New Roman" panose="02020603050405020304" pitchFamily="18" charset="0"/>
                        </a:rPr>
                        <a:t>9.00 groepsoverleg</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-pedagogisch werkplan bespreken</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-stand van zaken risico inventarisatie</a:t>
                      </a:r>
                    </a:p>
                    <a:p>
                      <a:pPr>
                        <a:lnSpc>
                          <a:spcPct val="115000"/>
                        </a:lnSpc>
                        <a:spcAft>
                          <a:spcPts val="800"/>
                        </a:spcAft>
                        <a:buNone/>
                      </a:pPr>
                      <a:r>
                        <a:rPr lang="nl-NL" sz="800" u="sng" kern="100" dirty="0">
                          <a:effectLst/>
                          <a:latin typeface="Calibri" panose="020F0502020204030204" pitchFamily="34" charset="0"/>
                          <a:ea typeface="Calibri" panose="020F0502020204030204" pitchFamily="34" charset="0"/>
                          <a:cs typeface="Times New Roman" panose="02020603050405020304" pitchFamily="18" charset="0"/>
                        </a:rPr>
                        <a:t>Vanaf 14.00 </a:t>
                      </a:r>
                      <a:r>
                        <a:rPr lang="nl-NL" sz="800" u="sng" kern="100" dirty="0" err="1">
                          <a:effectLst/>
                          <a:latin typeface="Calibri" panose="020F0502020204030204" pitchFamily="34" charset="0"/>
                          <a:ea typeface="Calibri" panose="020F0502020204030204" pitchFamily="34" charset="0"/>
                          <a:cs typeface="Times New Roman" panose="02020603050405020304" pitchFamily="18" charset="0"/>
                        </a:rPr>
                        <a:t>Ienske</a:t>
                      </a:r>
                      <a:r>
                        <a:rPr lang="nl-NL" sz="800" u="sng" kern="100" dirty="0">
                          <a:effectLst/>
                          <a:latin typeface="Calibri" panose="020F0502020204030204" pitchFamily="34" charset="0"/>
                          <a:ea typeface="Calibri" panose="020F0502020204030204" pitchFamily="34" charset="0"/>
                          <a:cs typeface="Times New Roman" panose="02020603050405020304" pitchFamily="18" charset="0"/>
                        </a:rPr>
                        <a:t> aanwezig</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-pedagogisch werkplan schrijven</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7208838"/>
                  </a:ext>
                </a:extLst>
              </a:tr>
              <a:tr h="758271">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27-1-2026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8.30 Anne</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9.00 </a:t>
                      </a:r>
                      <a:r>
                        <a:rPr lang="nl-NL" sz="800" kern="100" dirty="0" err="1">
                          <a:effectLst/>
                          <a:latin typeface="Calibri" panose="020F0502020204030204" pitchFamily="34" charset="0"/>
                          <a:ea typeface="Calibri" panose="020F0502020204030204" pitchFamily="34" charset="0"/>
                          <a:cs typeface="Times New Roman" panose="02020603050405020304" pitchFamily="18" charset="0"/>
                        </a:rPr>
                        <a:t>Maddy</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9.30 Lana</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10.00 Deejay</a:t>
                      </a:r>
                    </a:p>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u="sng" kern="100" dirty="0">
                          <a:effectLst/>
                          <a:latin typeface="Calibri" panose="020F0502020204030204" pitchFamily="34" charset="0"/>
                          <a:ea typeface="Calibri" panose="020F0502020204030204" pitchFamily="34" charset="0"/>
                          <a:cs typeface="Times New Roman" panose="02020603050405020304" pitchFamily="18" charset="0"/>
                        </a:rPr>
                        <a:t>Vanaf 14.00 Christina aanwezig</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3990857"/>
                  </a:ext>
                </a:extLst>
              </a:tr>
              <a:tr h="593282">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28-1-2026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Kitty VE:</a:t>
                      </a:r>
                    </a:p>
                    <a:p>
                      <a:pPr marL="342900" lvl="0" indent="-342900">
                        <a:lnSpc>
                          <a:spcPct val="115000"/>
                        </a:lnSpc>
                        <a:spcAft>
                          <a:spcPts val="800"/>
                        </a:spcAft>
                        <a:buFont typeface="Calibri" panose="020F0502020204030204" pitchFamily="34" charset="0"/>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Ouderbrieven maken</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0397966"/>
                  </a:ext>
                </a:extLst>
              </a:tr>
              <a:tr h="637178">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29-1-2026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10.30 Ilona</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11.00 Christina</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11.30 Kitty</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12.00 </a:t>
                      </a:r>
                      <a:r>
                        <a:rPr lang="nl-NL" sz="800" kern="100" dirty="0" err="1">
                          <a:effectLst/>
                          <a:latin typeface="Calibri" panose="020F0502020204030204" pitchFamily="34" charset="0"/>
                          <a:ea typeface="Calibri" panose="020F0502020204030204" pitchFamily="34" charset="0"/>
                          <a:cs typeface="Times New Roman" panose="02020603050405020304" pitchFamily="18" charset="0"/>
                        </a:rPr>
                        <a:t>Rumeysa</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12.30 Iris</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u="sng" kern="100">
                          <a:effectLst/>
                          <a:latin typeface="Calibri" panose="020F0502020204030204" pitchFamily="34" charset="0"/>
                          <a:ea typeface="Calibri" panose="020F0502020204030204" pitchFamily="34" charset="0"/>
                          <a:cs typeface="Times New Roman" panose="02020603050405020304" pitchFamily="18" charset="0"/>
                        </a:rPr>
                        <a:t>Vanaf 14.00 Ienske aanwezig</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-pedagogisch werkplan schrijven</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14015698"/>
                  </a:ext>
                </a:extLst>
              </a:tr>
              <a:tr h="593282">
                <a:tc>
                  <a:txBody>
                    <a:bodyPr/>
                    <a:lstStyle/>
                    <a:p>
                      <a:pPr>
                        <a:lnSpc>
                          <a:spcPct val="115000"/>
                        </a:lnSpc>
                        <a:spcAft>
                          <a:spcPts val="800"/>
                        </a:spcAft>
                        <a:buNone/>
                      </a:pPr>
                      <a:r>
                        <a:rPr lang="nl-NL" sz="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30-1-2026</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6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700" kern="100">
                        <a:effectLst/>
                        <a:latin typeface="Calibri" panose="020F0502020204030204" pitchFamily="34" charset="0"/>
                        <a:ea typeface="Calibri" panose="020F0502020204030204" pitchFamily="34" charset="0"/>
                        <a:cs typeface="Times New Roman" panose="02020603050405020304" pitchFamily="18" charset="0"/>
                      </a:endParaRP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u="sng" kern="100" dirty="0">
                          <a:effectLst/>
                          <a:latin typeface="Calibri" panose="020F0502020204030204" pitchFamily="34" charset="0"/>
                          <a:ea typeface="Calibri" panose="020F0502020204030204" pitchFamily="34" charset="0"/>
                          <a:cs typeface="Times New Roman" panose="02020603050405020304" pitchFamily="18" charset="0"/>
                        </a:rPr>
                        <a:t>Vanaf 14.00 Christina aanwezig</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-risico inventarisatie</a:t>
                      </a:r>
                    </a:p>
                  </a:txBody>
                  <a:tcPr marL="40869" marR="40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5580755"/>
                  </a:ext>
                </a:extLst>
              </a:tr>
            </a:tbl>
          </a:graphicData>
        </a:graphic>
      </p:graphicFrame>
    </p:spTree>
    <p:extLst>
      <p:ext uri="{BB962C8B-B14F-4D97-AF65-F5344CB8AC3E}">
        <p14:creationId xmlns:p14="http://schemas.microsoft.com/office/powerpoint/2010/main" val="176080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A679D-8921-3448-E0C5-5BD78A9E0E64}"/>
              </a:ext>
            </a:extLst>
          </p:cNvPr>
          <p:cNvSpPr>
            <a:spLocks noGrp="1"/>
          </p:cNvSpPr>
          <p:nvPr>
            <p:ph type="title"/>
          </p:nvPr>
        </p:nvSpPr>
        <p:spPr/>
        <p:txBody>
          <a:bodyPr>
            <a:normAutofit/>
          </a:bodyPr>
          <a:lstStyle/>
          <a:p>
            <a:r>
              <a:rPr lang="nl-NL" sz="1800" dirty="0"/>
              <a:t>2-2 t/m 6-2-2026</a:t>
            </a:r>
          </a:p>
        </p:txBody>
      </p:sp>
      <p:graphicFrame>
        <p:nvGraphicFramePr>
          <p:cNvPr id="4" name="Tijdelijke aanduiding voor inhoud 3">
            <a:extLst>
              <a:ext uri="{FF2B5EF4-FFF2-40B4-BE49-F238E27FC236}">
                <a16:creationId xmlns:a16="http://schemas.microsoft.com/office/drawing/2014/main" id="{467DE8C5-2B18-6525-E2D2-0639E9967425}"/>
              </a:ext>
            </a:extLst>
          </p:cNvPr>
          <p:cNvGraphicFramePr>
            <a:graphicFrameLocks noGrp="1"/>
          </p:cNvGraphicFramePr>
          <p:nvPr>
            <p:ph idx="1"/>
            <p:extLst>
              <p:ext uri="{D42A27DB-BD31-4B8C-83A1-F6EECF244321}">
                <p14:modId xmlns:p14="http://schemas.microsoft.com/office/powerpoint/2010/main" val="2164322665"/>
              </p:ext>
            </p:extLst>
          </p:nvPr>
        </p:nvGraphicFramePr>
        <p:xfrm>
          <a:off x="838200" y="1519712"/>
          <a:ext cx="10515599" cy="5292095"/>
        </p:xfrm>
        <a:graphic>
          <a:graphicData uri="http://schemas.openxmlformats.org/drawingml/2006/table">
            <a:tbl>
              <a:tblPr firstRow="1" firstCol="1" bandRow="1"/>
              <a:tblGrid>
                <a:gridCol w="1098964">
                  <a:extLst>
                    <a:ext uri="{9D8B030D-6E8A-4147-A177-3AD203B41FA5}">
                      <a16:colId xmlns:a16="http://schemas.microsoft.com/office/drawing/2014/main" val="165030808"/>
                    </a:ext>
                  </a:extLst>
                </a:gridCol>
                <a:gridCol w="1723881">
                  <a:extLst>
                    <a:ext uri="{9D8B030D-6E8A-4147-A177-3AD203B41FA5}">
                      <a16:colId xmlns:a16="http://schemas.microsoft.com/office/drawing/2014/main" val="1297501060"/>
                    </a:ext>
                  </a:extLst>
                </a:gridCol>
                <a:gridCol w="1429804">
                  <a:extLst>
                    <a:ext uri="{9D8B030D-6E8A-4147-A177-3AD203B41FA5}">
                      <a16:colId xmlns:a16="http://schemas.microsoft.com/office/drawing/2014/main" val="1562228901"/>
                    </a:ext>
                  </a:extLst>
                </a:gridCol>
                <a:gridCol w="1584500">
                  <a:extLst>
                    <a:ext uri="{9D8B030D-6E8A-4147-A177-3AD203B41FA5}">
                      <a16:colId xmlns:a16="http://schemas.microsoft.com/office/drawing/2014/main" val="672654918"/>
                    </a:ext>
                  </a:extLst>
                </a:gridCol>
                <a:gridCol w="1610537">
                  <a:extLst>
                    <a:ext uri="{9D8B030D-6E8A-4147-A177-3AD203B41FA5}">
                      <a16:colId xmlns:a16="http://schemas.microsoft.com/office/drawing/2014/main" val="3528833325"/>
                    </a:ext>
                  </a:extLst>
                </a:gridCol>
                <a:gridCol w="1262088">
                  <a:extLst>
                    <a:ext uri="{9D8B030D-6E8A-4147-A177-3AD203B41FA5}">
                      <a16:colId xmlns:a16="http://schemas.microsoft.com/office/drawing/2014/main" val="191354722"/>
                    </a:ext>
                  </a:extLst>
                </a:gridCol>
                <a:gridCol w="1805825">
                  <a:extLst>
                    <a:ext uri="{9D8B030D-6E8A-4147-A177-3AD203B41FA5}">
                      <a16:colId xmlns:a16="http://schemas.microsoft.com/office/drawing/2014/main" val="1904548159"/>
                    </a:ext>
                  </a:extLst>
                </a:gridCol>
              </a:tblGrid>
              <a:tr h="234410">
                <a:tc gridSpan="7">
                  <a:txBody>
                    <a:bodyPr/>
                    <a:lstStyle/>
                    <a:p>
                      <a:pPr>
                        <a:lnSpc>
                          <a:spcPct val="115000"/>
                        </a:lnSpc>
                        <a:spcAft>
                          <a:spcPts val="800"/>
                        </a:spcAft>
                        <a:buNone/>
                      </a:pPr>
                      <a:r>
                        <a:rPr lang="nl-NL" sz="11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Februari</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8F00"/>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299644815"/>
                  </a:ext>
                </a:extLst>
              </a:tr>
              <a:tr h="215744">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7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Rupsjes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7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Vlinders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7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Giraffen</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7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Pinguïns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7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7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 Brederostraat</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162350391"/>
                  </a:ext>
                </a:extLst>
              </a:tr>
              <a:tr h="680569">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b="1"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buFont typeface="Symbol" panose="05050102010706020507" pitchFamily="18" charset="2"/>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Brenda</a:t>
                      </a:r>
                    </a:p>
                    <a:p>
                      <a:pPr marL="342900" lvl="0" indent="-342900">
                        <a:lnSpc>
                          <a:spcPct val="115000"/>
                        </a:lnSpc>
                        <a:spcAft>
                          <a:spcPts val="800"/>
                        </a:spcAft>
                        <a:buFont typeface="Symbol" panose="05050102010706020507" pitchFamily="18" charset="2"/>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Jamie</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Rumeysa</a:t>
                      </a:r>
                    </a:p>
                    <a:p>
                      <a:pPr marL="342900" lvl="0" indent="-342900">
                        <a:lnSpc>
                          <a:spcPct val="115000"/>
                        </a:lnSpc>
                        <a:spcAft>
                          <a:spcPts val="800"/>
                        </a:spcAft>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Heidi</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spcAft>
                          <a:spcPts val="800"/>
                        </a:spcAft>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Lana</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8579854"/>
                  </a:ext>
                </a:extLst>
              </a:tr>
              <a:tr h="1178907">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Anouk</a:t>
                      </a:r>
                    </a:p>
                    <a:p>
                      <a:pPr marL="342900" lvl="0" indent="-342900">
                        <a:lnSpc>
                          <a:spcPct val="115000"/>
                        </a:lnSpc>
                        <a:spcAft>
                          <a:spcPts val="800"/>
                        </a:spcAft>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Sterre</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buFont typeface="Symbol" panose="05050102010706020507" pitchFamily="18" charset="2"/>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Evy</a:t>
                      </a:r>
                    </a:p>
                    <a:p>
                      <a:pPr marL="342900" lvl="0" indent="-342900">
                        <a:lnSpc>
                          <a:spcPct val="115000"/>
                        </a:lnSpc>
                        <a:spcAft>
                          <a:spcPts val="800"/>
                        </a:spcAft>
                        <a:buFont typeface="Symbol" panose="05050102010706020507" pitchFamily="18" charset="2"/>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Anne S.</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spcAft>
                          <a:spcPts val="800"/>
                        </a:spcAft>
                        <a:buNone/>
                      </a:pPr>
                      <a:r>
                        <a:rPr lang="nl-NL" sz="800" u="sng" kern="100">
                          <a:effectLst/>
                          <a:latin typeface="Calibri" panose="020F0502020204030204" pitchFamily="34" charset="0"/>
                          <a:ea typeface="Calibri" panose="020F0502020204030204" pitchFamily="34" charset="0"/>
                          <a:cs typeface="Times New Roman" panose="02020603050405020304" pitchFamily="18" charset="0"/>
                        </a:rPr>
                        <a:t>9.00 Gezamenlijk overleg BSO + BSO Brederostraat</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Vakantie voorbereiding</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2659912520"/>
                  </a:ext>
                </a:extLst>
              </a:tr>
              <a:tr h="680569">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Kitty VE:</a:t>
                      </a:r>
                    </a:p>
                    <a:p>
                      <a:pPr marL="342900" lvl="0" indent="-342900">
                        <a:lnSpc>
                          <a:spcPct val="115000"/>
                        </a:lnSpc>
                        <a:spcAft>
                          <a:spcPts val="800"/>
                        </a:spcAft>
                        <a:buFont typeface="Calibri" panose="020F0502020204030204" pitchFamily="34" charset="0"/>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Ouderbrieven maken</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0955302"/>
                  </a:ext>
                </a:extLst>
              </a:tr>
              <a:tr h="680569">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spcAft>
                          <a:spcPts val="800"/>
                        </a:spcAft>
                        <a:buFont typeface="Symbol" panose="05050102010706020507" pitchFamily="18" charset="2"/>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Kitty</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spcAft>
                          <a:spcPts val="800"/>
                        </a:spcAft>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Ilona</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spcAft>
                          <a:spcPts val="800"/>
                        </a:spcAft>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Maddy</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8983119"/>
                  </a:ext>
                </a:extLst>
              </a:tr>
              <a:tr h="680569">
                <a:tc>
                  <a:txBody>
                    <a:bodyPr/>
                    <a:lstStyle/>
                    <a:p>
                      <a:pPr>
                        <a:lnSpc>
                          <a:spcPct val="115000"/>
                        </a:lnSpc>
                        <a:spcAft>
                          <a:spcPts val="800"/>
                        </a:spcAft>
                        <a:buNone/>
                      </a:pPr>
                      <a:r>
                        <a:rPr lang="nl-NL" sz="7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6-2-2026</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6882" marR="468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8962647"/>
                  </a:ext>
                </a:extLst>
              </a:tr>
            </a:tbl>
          </a:graphicData>
        </a:graphic>
      </p:graphicFrame>
    </p:spTree>
    <p:extLst>
      <p:ext uri="{BB962C8B-B14F-4D97-AF65-F5344CB8AC3E}">
        <p14:creationId xmlns:p14="http://schemas.microsoft.com/office/powerpoint/2010/main" val="568344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417DF7-7554-ABEB-0036-49F3CC0DB537}"/>
              </a:ext>
            </a:extLst>
          </p:cNvPr>
          <p:cNvSpPr>
            <a:spLocks noGrp="1"/>
          </p:cNvSpPr>
          <p:nvPr>
            <p:ph type="title"/>
          </p:nvPr>
        </p:nvSpPr>
        <p:spPr/>
        <p:txBody>
          <a:bodyPr>
            <a:normAutofit/>
          </a:bodyPr>
          <a:lstStyle/>
          <a:p>
            <a:r>
              <a:rPr lang="nl-NL" sz="1800" dirty="0"/>
              <a:t>9-2 t/m 13-2-2026</a:t>
            </a:r>
          </a:p>
        </p:txBody>
      </p:sp>
      <p:graphicFrame>
        <p:nvGraphicFramePr>
          <p:cNvPr id="4" name="Tijdelijke aanduiding voor inhoud 3">
            <a:extLst>
              <a:ext uri="{FF2B5EF4-FFF2-40B4-BE49-F238E27FC236}">
                <a16:creationId xmlns:a16="http://schemas.microsoft.com/office/drawing/2014/main" id="{852BCB50-CEC6-BB9E-681D-DBD8ADCC00D0}"/>
              </a:ext>
            </a:extLst>
          </p:cNvPr>
          <p:cNvGraphicFramePr>
            <a:graphicFrameLocks noGrp="1"/>
          </p:cNvGraphicFramePr>
          <p:nvPr>
            <p:ph idx="1"/>
            <p:extLst>
              <p:ext uri="{D42A27DB-BD31-4B8C-83A1-F6EECF244321}">
                <p14:modId xmlns:p14="http://schemas.microsoft.com/office/powerpoint/2010/main" val="3736350388"/>
              </p:ext>
            </p:extLst>
          </p:nvPr>
        </p:nvGraphicFramePr>
        <p:xfrm>
          <a:off x="838200" y="1384917"/>
          <a:ext cx="10515600" cy="5006490"/>
        </p:xfrm>
        <a:graphic>
          <a:graphicData uri="http://schemas.openxmlformats.org/drawingml/2006/table">
            <a:tbl>
              <a:tblPr firstRow="1" firstCol="1" bandRow="1"/>
              <a:tblGrid>
                <a:gridCol w="1098965">
                  <a:extLst>
                    <a:ext uri="{9D8B030D-6E8A-4147-A177-3AD203B41FA5}">
                      <a16:colId xmlns:a16="http://schemas.microsoft.com/office/drawing/2014/main" val="171021394"/>
                    </a:ext>
                  </a:extLst>
                </a:gridCol>
                <a:gridCol w="1723881">
                  <a:extLst>
                    <a:ext uri="{9D8B030D-6E8A-4147-A177-3AD203B41FA5}">
                      <a16:colId xmlns:a16="http://schemas.microsoft.com/office/drawing/2014/main" val="61046540"/>
                    </a:ext>
                  </a:extLst>
                </a:gridCol>
                <a:gridCol w="1429803">
                  <a:extLst>
                    <a:ext uri="{9D8B030D-6E8A-4147-A177-3AD203B41FA5}">
                      <a16:colId xmlns:a16="http://schemas.microsoft.com/office/drawing/2014/main" val="1600716994"/>
                    </a:ext>
                  </a:extLst>
                </a:gridCol>
                <a:gridCol w="1584501">
                  <a:extLst>
                    <a:ext uri="{9D8B030D-6E8A-4147-A177-3AD203B41FA5}">
                      <a16:colId xmlns:a16="http://schemas.microsoft.com/office/drawing/2014/main" val="146753255"/>
                    </a:ext>
                  </a:extLst>
                </a:gridCol>
                <a:gridCol w="1610539">
                  <a:extLst>
                    <a:ext uri="{9D8B030D-6E8A-4147-A177-3AD203B41FA5}">
                      <a16:colId xmlns:a16="http://schemas.microsoft.com/office/drawing/2014/main" val="154076573"/>
                    </a:ext>
                  </a:extLst>
                </a:gridCol>
                <a:gridCol w="1262086">
                  <a:extLst>
                    <a:ext uri="{9D8B030D-6E8A-4147-A177-3AD203B41FA5}">
                      <a16:colId xmlns:a16="http://schemas.microsoft.com/office/drawing/2014/main" val="504245350"/>
                    </a:ext>
                  </a:extLst>
                </a:gridCol>
                <a:gridCol w="1805825">
                  <a:extLst>
                    <a:ext uri="{9D8B030D-6E8A-4147-A177-3AD203B41FA5}">
                      <a16:colId xmlns:a16="http://schemas.microsoft.com/office/drawing/2014/main" val="1429324042"/>
                    </a:ext>
                  </a:extLst>
                </a:gridCol>
              </a:tblGrid>
              <a:tr h="130135">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Rupsjes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Vlinders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Giraffen</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Pinguins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 Brederostraat</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940768384"/>
                  </a:ext>
                </a:extLst>
              </a:tr>
              <a:tr h="839163">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9168476"/>
                  </a:ext>
                </a:extLst>
              </a:tr>
              <a:tr h="1208488">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buFont typeface="Symbol" panose="05050102010706020507" pitchFamily="18" charset="2"/>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Naomi</a:t>
                      </a:r>
                    </a:p>
                    <a:p>
                      <a:pPr marL="342900" lvl="0" indent="-342900">
                        <a:lnSpc>
                          <a:spcPct val="115000"/>
                        </a:lnSpc>
                        <a:spcAft>
                          <a:spcPts val="800"/>
                        </a:spcAft>
                        <a:buFont typeface="Symbol" panose="05050102010706020507" pitchFamily="18" charset="2"/>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Inge</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spcAft>
                          <a:spcPts val="800"/>
                        </a:spcAft>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Danique</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3522806"/>
                  </a:ext>
                </a:extLst>
              </a:tr>
              <a:tr h="839163">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Kitty VE:</a:t>
                      </a:r>
                    </a:p>
                    <a:p>
                      <a:pPr marL="342900" lvl="0" indent="-342900">
                        <a:lnSpc>
                          <a:spcPct val="115000"/>
                        </a:lnSpc>
                        <a:spcAft>
                          <a:spcPts val="800"/>
                        </a:spcAft>
                        <a:buFont typeface="Calibri" panose="020F0502020204030204" pitchFamily="34" charset="0"/>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Ouderbrieven maken</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0084035"/>
                  </a:ext>
                </a:extLst>
              </a:tr>
              <a:tr h="1077900">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spcAft>
                          <a:spcPts val="800"/>
                        </a:spcAft>
                        <a:buFont typeface="Symbol" panose="05050102010706020507" pitchFamily="18" charset="2"/>
                        <a:buChar char=""/>
                      </a:pPr>
                      <a:r>
                        <a:rPr lang="nl-NL" sz="800" kern="100" dirty="0" err="1">
                          <a:effectLst/>
                          <a:latin typeface="Calibri" panose="020F0502020204030204" pitchFamily="34" charset="0"/>
                          <a:ea typeface="Calibri" panose="020F0502020204030204" pitchFamily="34" charset="0"/>
                          <a:cs typeface="Times New Roman" panose="02020603050405020304" pitchFamily="18" charset="0"/>
                        </a:rPr>
                        <a:t>Nella</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Functioneringsgesprek:</a:t>
                      </a:r>
                    </a:p>
                    <a:p>
                      <a:pPr marL="342900" lvl="0" indent="-342900">
                        <a:lnSpc>
                          <a:spcPct val="115000"/>
                        </a:lnSpc>
                        <a:spcAft>
                          <a:spcPts val="800"/>
                        </a:spcAft>
                        <a:buFont typeface="Symbol" panose="05050102010706020507" pitchFamily="18" charset="2"/>
                        <a:buChar char=""/>
                      </a:pPr>
                      <a:r>
                        <a:rPr lang="nl-NL" sz="800" kern="100">
                          <a:effectLst/>
                          <a:latin typeface="Calibri" panose="020F0502020204030204" pitchFamily="34" charset="0"/>
                          <a:ea typeface="Calibri" panose="020F0502020204030204" pitchFamily="34" charset="0"/>
                          <a:cs typeface="Times New Roman" panose="02020603050405020304" pitchFamily="18" charset="0"/>
                        </a:rPr>
                        <a:t>Iris</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nSpc>
                          <a:spcPct val="115000"/>
                        </a:lnSpc>
                        <a:spcAft>
                          <a:spcPts val="800"/>
                        </a:spcAft>
                        <a:buNone/>
                      </a:pPr>
                      <a:r>
                        <a:rPr lang="nl-NL" sz="800" u="sng" kern="100" dirty="0">
                          <a:effectLst/>
                          <a:latin typeface="Calibri" panose="020F0502020204030204" pitchFamily="34" charset="0"/>
                          <a:ea typeface="Calibri" panose="020F0502020204030204" pitchFamily="34" charset="0"/>
                          <a:cs typeface="Times New Roman" panose="02020603050405020304" pitchFamily="18" charset="0"/>
                        </a:rPr>
                        <a:t>9.00 Gezamenlijk overleg BSO + BSO Brederostraat</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Vakantievoorbereiding</a:t>
                      </a: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2900488440"/>
                  </a:ext>
                </a:extLst>
              </a:tr>
              <a:tr h="839163">
                <a:tc>
                  <a:txBody>
                    <a:bodyPr/>
                    <a:lstStyle/>
                    <a:p>
                      <a:pPr>
                        <a:lnSpc>
                          <a:spcPct val="115000"/>
                        </a:lnSpc>
                        <a:spcAft>
                          <a:spcPts val="800"/>
                        </a:spcAft>
                        <a:buNone/>
                      </a:pPr>
                      <a:r>
                        <a:rPr lang="nl-NL" sz="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13-2-2026</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7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0822" marR="508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973441"/>
                  </a:ext>
                </a:extLst>
              </a:tr>
            </a:tbl>
          </a:graphicData>
        </a:graphic>
      </p:graphicFrame>
    </p:spTree>
    <p:extLst>
      <p:ext uri="{BB962C8B-B14F-4D97-AF65-F5344CB8AC3E}">
        <p14:creationId xmlns:p14="http://schemas.microsoft.com/office/powerpoint/2010/main" val="674248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0629BA-19A3-2669-15AE-A1B7483A211B}"/>
              </a:ext>
            </a:extLst>
          </p:cNvPr>
          <p:cNvSpPr>
            <a:spLocks noGrp="1"/>
          </p:cNvSpPr>
          <p:nvPr>
            <p:ph type="title"/>
          </p:nvPr>
        </p:nvSpPr>
        <p:spPr/>
        <p:txBody>
          <a:bodyPr/>
          <a:lstStyle/>
          <a:p>
            <a:r>
              <a:rPr lang="nl-NL" dirty="0"/>
              <a:t>Carnavalsvakantie</a:t>
            </a:r>
          </a:p>
        </p:txBody>
      </p:sp>
      <p:graphicFrame>
        <p:nvGraphicFramePr>
          <p:cNvPr id="4" name="Tijdelijke aanduiding voor inhoud 3">
            <a:extLst>
              <a:ext uri="{FF2B5EF4-FFF2-40B4-BE49-F238E27FC236}">
                <a16:creationId xmlns:a16="http://schemas.microsoft.com/office/drawing/2014/main" id="{F489CC46-1D92-CDC3-819F-E7960FED4AEA}"/>
              </a:ext>
            </a:extLst>
          </p:cNvPr>
          <p:cNvGraphicFramePr>
            <a:graphicFrameLocks noGrp="1"/>
          </p:cNvGraphicFramePr>
          <p:nvPr>
            <p:ph idx="1"/>
            <p:extLst>
              <p:ext uri="{D42A27DB-BD31-4B8C-83A1-F6EECF244321}">
                <p14:modId xmlns:p14="http://schemas.microsoft.com/office/powerpoint/2010/main" val="3116684396"/>
              </p:ext>
            </p:extLst>
          </p:nvPr>
        </p:nvGraphicFramePr>
        <p:xfrm>
          <a:off x="838200" y="1982946"/>
          <a:ext cx="10515599" cy="4036695"/>
        </p:xfrm>
        <a:graphic>
          <a:graphicData uri="http://schemas.openxmlformats.org/drawingml/2006/table">
            <a:tbl>
              <a:tblPr firstRow="1" firstCol="1" bandRow="1"/>
              <a:tblGrid>
                <a:gridCol w="1098965">
                  <a:extLst>
                    <a:ext uri="{9D8B030D-6E8A-4147-A177-3AD203B41FA5}">
                      <a16:colId xmlns:a16="http://schemas.microsoft.com/office/drawing/2014/main" val="2191072770"/>
                    </a:ext>
                  </a:extLst>
                </a:gridCol>
                <a:gridCol w="1723881">
                  <a:extLst>
                    <a:ext uri="{9D8B030D-6E8A-4147-A177-3AD203B41FA5}">
                      <a16:colId xmlns:a16="http://schemas.microsoft.com/office/drawing/2014/main" val="3066185129"/>
                    </a:ext>
                  </a:extLst>
                </a:gridCol>
                <a:gridCol w="1429803">
                  <a:extLst>
                    <a:ext uri="{9D8B030D-6E8A-4147-A177-3AD203B41FA5}">
                      <a16:colId xmlns:a16="http://schemas.microsoft.com/office/drawing/2014/main" val="4138441229"/>
                    </a:ext>
                  </a:extLst>
                </a:gridCol>
                <a:gridCol w="1584501">
                  <a:extLst>
                    <a:ext uri="{9D8B030D-6E8A-4147-A177-3AD203B41FA5}">
                      <a16:colId xmlns:a16="http://schemas.microsoft.com/office/drawing/2014/main" val="1088882393"/>
                    </a:ext>
                  </a:extLst>
                </a:gridCol>
                <a:gridCol w="1610539">
                  <a:extLst>
                    <a:ext uri="{9D8B030D-6E8A-4147-A177-3AD203B41FA5}">
                      <a16:colId xmlns:a16="http://schemas.microsoft.com/office/drawing/2014/main" val="2855582908"/>
                    </a:ext>
                  </a:extLst>
                </a:gridCol>
                <a:gridCol w="1262086">
                  <a:extLst>
                    <a:ext uri="{9D8B030D-6E8A-4147-A177-3AD203B41FA5}">
                      <a16:colId xmlns:a16="http://schemas.microsoft.com/office/drawing/2014/main" val="2586658067"/>
                    </a:ext>
                  </a:extLst>
                </a:gridCol>
                <a:gridCol w="1805824">
                  <a:extLst>
                    <a:ext uri="{9D8B030D-6E8A-4147-A177-3AD203B41FA5}">
                      <a16:colId xmlns:a16="http://schemas.microsoft.com/office/drawing/2014/main" val="910711213"/>
                    </a:ext>
                  </a:extLst>
                </a:gridCol>
              </a:tblGrid>
              <a:tr h="166370">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Rupsjes</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Vlinders</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Giraffen</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Pinguïns</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 Brederostraat</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91695069"/>
                  </a:ext>
                </a:extLst>
              </a:tr>
              <a:tr h="342900">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16-2-2026</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026816682"/>
                  </a:ext>
                </a:extLst>
              </a:tr>
              <a:tr h="361315">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17-2-2026</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472305496"/>
                  </a:ext>
                </a:extLst>
              </a:tr>
              <a:tr h="342900">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18-2-2026</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79490831"/>
                  </a:ext>
                </a:extLst>
              </a:tr>
              <a:tr h="342900">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19-2-2026</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9.00-11.00 Overleg VE Kitty en Ienske</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721149469"/>
                  </a:ext>
                </a:extLst>
              </a:tr>
              <a:tr h="342900">
                <a:tc>
                  <a:txBody>
                    <a:bodyPr/>
                    <a:lstStyle/>
                    <a:p>
                      <a:pPr>
                        <a:lnSpc>
                          <a:spcPct val="115000"/>
                        </a:lnSpc>
                        <a:spcAft>
                          <a:spcPts val="800"/>
                        </a:spcAft>
                        <a:buNone/>
                      </a:pPr>
                      <a:r>
                        <a:rPr lang="nl-NL" sz="1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20-2-2026</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15000"/>
                        </a:lnSpc>
                        <a:spcAft>
                          <a:spcPts val="800"/>
                        </a:spcAft>
                        <a:buNone/>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21368389"/>
                  </a:ext>
                </a:extLst>
              </a:tr>
            </a:tbl>
          </a:graphicData>
        </a:graphic>
      </p:graphicFrame>
    </p:spTree>
    <p:extLst>
      <p:ext uri="{BB962C8B-B14F-4D97-AF65-F5344CB8AC3E}">
        <p14:creationId xmlns:p14="http://schemas.microsoft.com/office/powerpoint/2010/main" val="4053927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AE012-7503-B0EB-EEA9-F5B571BE1791}"/>
              </a:ext>
            </a:extLst>
          </p:cNvPr>
          <p:cNvSpPr>
            <a:spLocks noGrp="1"/>
          </p:cNvSpPr>
          <p:nvPr>
            <p:ph type="title"/>
          </p:nvPr>
        </p:nvSpPr>
        <p:spPr/>
        <p:txBody>
          <a:bodyPr>
            <a:normAutofit/>
          </a:bodyPr>
          <a:lstStyle/>
          <a:p>
            <a:r>
              <a:rPr lang="nl-NL" sz="1800" dirty="0"/>
              <a:t>23-2 t/m 27-2-2026</a:t>
            </a:r>
          </a:p>
        </p:txBody>
      </p:sp>
      <p:graphicFrame>
        <p:nvGraphicFramePr>
          <p:cNvPr id="4" name="Tijdelijke aanduiding voor inhoud 3">
            <a:extLst>
              <a:ext uri="{FF2B5EF4-FFF2-40B4-BE49-F238E27FC236}">
                <a16:creationId xmlns:a16="http://schemas.microsoft.com/office/drawing/2014/main" id="{CA587342-E0FB-6D97-99AB-61DE2EEDAAEE}"/>
              </a:ext>
            </a:extLst>
          </p:cNvPr>
          <p:cNvGraphicFramePr>
            <a:graphicFrameLocks noGrp="1"/>
          </p:cNvGraphicFramePr>
          <p:nvPr>
            <p:ph idx="1"/>
            <p:extLst>
              <p:ext uri="{D42A27DB-BD31-4B8C-83A1-F6EECF244321}">
                <p14:modId xmlns:p14="http://schemas.microsoft.com/office/powerpoint/2010/main" val="609741075"/>
              </p:ext>
            </p:extLst>
          </p:nvPr>
        </p:nvGraphicFramePr>
        <p:xfrm>
          <a:off x="1074198" y="1367161"/>
          <a:ext cx="10279601" cy="5461241"/>
        </p:xfrm>
        <a:graphic>
          <a:graphicData uri="http://schemas.openxmlformats.org/drawingml/2006/table">
            <a:tbl>
              <a:tblPr firstRow="1" firstCol="1" bandRow="1"/>
              <a:tblGrid>
                <a:gridCol w="1074300">
                  <a:extLst>
                    <a:ext uri="{9D8B030D-6E8A-4147-A177-3AD203B41FA5}">
                      <a16:colId xmlns:a16="http://schemas.microsoft.com/office/drawing/2014/main" val="364991759"/>
                    </a:ext>
                  </a:extLst>
                </a:gridCol>
                <a:gridCol w="1685192">
                  <a:extLst>
                    <a:ext uri="{9D8B030D-6E8A-4147-A177-3AD203B41FA5}">
                      <a16:colId xmlns:a16="http://schemas.microsoft.com/office/drawing/2014/main" val="3907401543"/>
                    </a:ext>
                  </a:extLst>
                </a:gridCol>
                <a:gridCol w="1397714">
                  <a:extLst>
                    <a:ext uri="{9D8B030D-6E8A-4147-A177-3AD203B41FA5}">
                      <a16:colId xmlns:a16="http://schemas.microsoft.com/office/drawing/2014/main" val="379838239"/>
                    </a:ext>
                  </a:extLst>
                </a:gridCol>
                <a:gridCol w="1548941">
                  <a:extLst>
                    <a:ext uri="{9D8B030D-6E8A-4147-A177-3AD203B41FA5}">
                      <a16:colId xmlns:a16="http://schemas.microsoft.com/office/drawing/2014/main" val="4114477797"/>
                    </a:ext>
                  </a:extLst>
                </a:gridCol>
                <a:gridCol w="1574395">
                  <a:extLst>
                    <a:ext uri="{9D8B030D-6E8A-4147-A177-3AD203B41FA5}">
                      <a16:colId xmlns:a16="http://schemas.microsoft.com/office/drawing/2014/main" val="3515576323"/>
                    </a:ext>
                  </a:extLst>
                </a:gridCol>
                <a:gridCol w="1233761">
                  <a:extLst>
                    <a:ext uri="{9D8B030D-6E8A-4147-A177-3AD203B41FA5}">
                      <a16:colId xmlns:a16="http://schemas.microsoft.com/office/drawing/2014/main" val="2496940345"/>
                    </a:ext>
                  </a:extLst>
                </a:gridCol>
                <a:gridCol w="1765298">
                  <a:extLst>
                    <a:ext uri="{9D8B030D-6E8A-4147-A177-3AD203B41FA5}">
                      <a16:colId xmlns:a16="http://schemas.microsoft.com/office/drawing/2014/main" val="4169001083"/>
                    </a:ext>
                  </a:extLst>
                </a:gridCol>
              </a:tblGrid>
              <a:tr h="128351">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Rupsjes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Vlinders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Giraffen</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Pinguïns</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 Brederostraat</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998343087"/>
                  </a:ext>
                </a:extLst>
              </a:tr>
              <a:tr h="1303819">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9.00 groepsoverleg</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9202925"/>
                  </a:ext>
                </a:extLst>
              </a:tr>
              <a:tr h="932228">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24-2-2026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u="sng" kern="100">
                          <a:effectLst/>
                          <a:latin typeface="Calibri" panose="020F0502020204030204" pitchFamily="34" charset="0"/>
                          <a:ea typeface="Calibri" panose="020F0502020204030204" pitchFamily="34" charset="0"/>
                          <a:cs typeface="Times New Roman" panose="02020603050405020304" pitchFamily="18" charset="0"/>
                        </a:rPr>
                        <a:t>10.00 groepsoverleg</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protocol veilig slapen</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stappenplan Vermissing</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plan van aanpak (V+G)</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u="sng" kern="100">
                          <a:effectLst/>
                          <a:latin typeface="Calibri" panose="020F0502020204030204" pitchFamily="34" charset="0"/>
                          <a:ea typeface="Calibri" panose="020F0502020204030204" pitchFamily="34" charset="0"/>
                          <a:cs typeface="Times New Roman" panose="02020603050405020304" pitchFamily="18" charset="0"/>
                        </a:rPr>
                        <a:t>13.30 groepsoverleg </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stappenplan vermissing</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plan van aanpak (V+G)</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2130542"/>
                  </a:ext>
                </a:extLst>
              </a:tr>
              <a:tr h="833632">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Kitty individueel coachen:</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4830833"/>
                  </a:ext>
                </a:extLst>
              </a:tr>
              <a:tr h="1303819">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u="sng" kern="100" dirty="0">
                          <a:effectLst/>
                          <a:latin typeface="Calibri" panose="020F0502020204030204" pitchFamily="34" charset="0"/>
                          <a:ea typeface="Calibri" panose="020F0502020204030204" pitchFamily="34" charset="0"/>
                          <a:cs typeface="Times New Roman" panose="02020603050405020304" pitchFamily="18" charset="0"/>
                        </a:rPr>
                        <a:t>10.00 groepsoverleg</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protocol veilig slapen</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stappenplan vermissing</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Plan van aanpak (V+G)</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u="sng" kern="100">
                          <a:effectLst/>
                          <a:latin typeface="Calibri" panose="020F0502020204030204" pitchFamily="34" charset="0"/>
                          <a:ea typeface="Calibri" panose="020F0502020204030204" pitchFamily="34" charset="0"/>
                          <a:cs typeface="Times New Roman" panose="02020603050405020304" pitchFamily="18" charset="0"/>
                        </a:rPr>
                        <a:t>12.15 groepsoverleg</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stappenplan vermissing</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plan van aanpak (V+G)</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6584357"/>
                  </a:ext>
                </a:extLst>
              </a:tr>
              <a:tr h="833632">
                <a:tc>
                  <a:txBody>
                    <a:bodyPr/>
                    <a:lstStyle/>
                    <a:p>
                      <a:pPr>
                        <a:lnSpc>
                          <a:spcPct val="115000"/>
                        </a:lnSpc>
                        <a:spcAft>
                          <a:spcPts val="800"/>
                        </a:spcAft>
                        <a:buNone/>
                      </a:pPr>
                      <a:r>
                        <a:rPr lang="nl-NL" sz="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27-2-2026</a:t>
                      </a:r>
                      <a:endParaRPr lang="nl-NL" sz="800" kern="10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u="sng" kern="100" dirty="0">
                          <a:effectLst/>
                          <a:latin typeface="Calibri" panose="020F0502020204030204" pitchFamily="34" charset="0"/>
                          <a:ea typeface="Calibri" panose="020F0502020204030204" pitchFamily="34" charset="0"/>
                          <a:cs typeface="Times New Roman" panose="02020603050405020304" pitchFamily="18" charset="0"/>
                        </a:rPr>
                        <a:t>9.00 groepsoverleg</a:t>
                      </a:r>
                      <a:endParaRPr lang="nl-NL"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2930" marR="429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753598"/>
                  </a:ext>
                </a:extLst>
              </a:tr>
            </a:tbl>
          </a:graphicData>
        </a:graphic>
      </p:graphicFrame>
    </p:spTree>
    <p:extLst>
      <p:ext uri="{BB962C8B-B14F-4D97-AF65-F5344CB8AC3E}">
        <p14:creationId xmlns:p14="http://schemas.microsoft.com/office/powerpoint/2010/main" val="800277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3BB30E-8376-6E81-FDB4-EA87CA9F1C36}"/>
              </a:ext>
            </a:extLst>
          </p:cNvPr>
          <p:cNvSpPr>
            <a:spLocks noGrp="1"/>
          </p:cNvSpPr>
          <p:nvPr>
            <p:ph type="title"/>
          </p:nvPr>
        </p:nvSpPr>
        <p:spPr/>
        <p:txBody>
          <a:bodyPr>
            <a:normAutofit/>
          </a:bodyPr>
          <a:lstStyle/>
          <a:p>
            <a:r>
              <a:rPr lang="nl-NL" sz="1800" dirty="0"/>
              <a:t>2-3 t/m 6-3-2026</a:t>
            </a:r>
          </a:p>
        </p:txBody>
      </p:sp>
      <p:graphicFrame>
        <p:nvGraphicFramePr>
          <p:cNvPr id="4" name="Tijdelijke aanduiding voor inhoud 3">
            <a:extLst>
              <a:ext uri="{FF2B5EF4-FFF2-40B4-BE49-F238E27FC236}">
                <a16:creationId xmlns:a16="http://schemas.microsoft.com/office/drawing/2014/main" id="{B17F6D1A-6AFE-55D8-6ACE-ECB842C49BB2}"/>
              </a:ext>
            </a:extLst>
          </p:cNvPr>
          <p:cNvGraphicFramePr>
            <a:graphicFrameLocks noGrp="1"/>
          </p:cNvGraphicFramePr>
          <p:nvPr>
            <p:ph idx="1"/>
            <p:extLst>
              <p:ext uri="{D42A27DB-BD31-4B8C-83A1-F6EECF244321}">
                <p14:modId xmlns:p14="http://schemas.microsoft.com/office/powerpoint/2010/main" val="2932735757"/>
              </p:ext>
            </p:extLst>
          </p:nvPr>
        </p:nvGraphicFramePr>
        <p:xfrm>
          <a:off x="838200" y="1634744"/>
          <a:ext cx="10515601" cy="4733100"/>
        </p:xfrm>
        <a:graphic>
          <a:graphicData uri="http://schemas.openxmlformats.org/drawingml/2006/table">
            <a:tbl>
              <a:tblPr firstRow="1" firstCol="1" bandRow="1"/>
              <a:tblGrid>
                <a:gridCol w="1098965">
                  <a:extLst>
                    <a:ext uri="{9D8B030D-6E8A-4147-A177-3AD203B41FA5}">
                      <a16:colId xmlns:a16="http://schemas.microsoft.com/office/drawing/2014/main" val="1999074478"/>
                    </a:ext>
                  </a:extLst>
                </a:gridCol>
                <a:gridCol w="1562292">
                  <a:extLst>
                    <a:ext uri="{9D8B030D-6E8A-4147-A177-3AD203B41FA5}">
                      <a16:colId xmlns:a16="http://schemas.microsoft.com/office/drawing/2014/main" val="3490574621"/>
                    </a:ext>
                  </a:extLst>
                </a:gridCol>
                <a:gridCol w="1591392">
                  <a:extLst>
                    <a:ext uri="{9D8B030D-6E8A-4147-A177-3AD203B41FA5}">
                      <a16:colId xmlns:a16="http://schemas.microsoft.com/office/drawing/2014/main" val="1230331944"/>
                    </a:ext>
                  </a:extLst>
                </a:gridCol>
                <a:gridCol w="1584500">
                  <a:extLst>
                    <a:ext uri="{9D8B030D-6E8A-4147-A177-3AD203B41FA5}">
                      <a16:colId xmlns:a16="http://schemas.microsoft.com/office/drawing/2014/main" val="1881373653"/>
                    </a:ext>
                  </a:extLst>
                </a:gridCol>
                <a:gridCol w="1610539">
                  <a:extLst>
                    <a:ext uri="{9D8B030D-6E8A-4147-A177-3AD203B41FA5}">
                      <a16:colId xmlns:a16="http://schemas.microsoft.com/office/drawing/2014/main" val="736607034"/>
                    </a:ext>
                  </a:extLst>
                </a:gridCol>
                <a:gridCol w="1262087">
                  <a:extLst>
                    <a:ext uri="{9D8B030D-6E8A-4147-A177-3AD203B41FA5}">
                      <a16:colId xmlns:a16="http://schemas.microsoft.com/office/drawing/2014/main" val="1841481769"/>
                    </a:ext>
                  </a:extLst>
                </a:gridCol>
                <a:gridCol w="1805826">
                  <a:extLst>
                    <a:ext uri="{9D8B030D-6E8A-4147-A177-3AD203B41FA5}">
                      <a16:colId xmlns:a16="http://schemas.microsoft.com/office/drawing/2014/main" val="3521600276"/>
                    </a:ext>
                  </a:extLst>
                </a:gridCol>
              </a:tblGrid>
              <a:tr h="269032">
                <a:tc gridSpan="7">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Maart</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8F00"/>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1887599729"/>
                  </a:ext>
                </a:extLst>
              </a:tr>
              <a:tr h="176863">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Rupsjes</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Vlinders</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Giraffen</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Pinguïns</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BSO Brederostraat</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70667558"/>
                  </a:ext>
                </a:extLst>
              </a:tr>
              <a:tr h="781089">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2-3-2026</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3485095"/>
                  </a:ext>
                </a:extLst>
              </a:tr>
              <a:tr h="781089">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3-3-2026</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2638940"/>
                  </a:ext>
                </a:extLst>
              </a:tr>
              <a:tr h="781089">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4-3-2026</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Kitty VE:</a:t>
                      </a:r>
                    </a:p>
                    <a:p>
                      <a:pPr marL="342900" lvl="0" indent="-342900">
                        <a:lnSpc>
                          <a:spcPct val="115000"/>
                        </a:lnSpc>
                        <a:spcAft>
                          <a:spcPts val="800"/>
                        </a:spcAft>
                        <a:buFont typeface="Calibri" panose="020F0502020204030204" pitchFamily="34" charset="0"/>
                        <a:buChar char="-"/>
                      </a:pPr>
                      <a:r>
                        <a:rPr lang="nl-NL" sz="900" kern="100" dirty="0">
                          <a:effectLst/>
                          <a:latin typeface="Calibri" panose="020F0502020204030204" pitchFamily="34" charset="0"/>
                          <a:ea typeface="Calibri" panose="020F0502020204030204" pitchFamily="34" charset="0"/>
                          <a:cs typeface="Times New Roman" panose="02020603050405020304" pitchFamily="18" charset="0"/>
                        </a:rPr>
                        <a:t>themabakken</a:t>
                      </a: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0112331"/>
                  </a:ext>
                </a:extLst>
              </a:tr>
              <a:tr h="781089">
                <a:tc>
                  <a:txBody>
                    <a:bodyPr/>
                    <a:lstStyle/>
                    <a:p>
                      <a:pPr>
                        <a:lnSpc>
                          <a:spcPct val="115000"/>
                        </a:lnSpc>
                        <a:spcAft>
                          <a:spcPts val="800"/>
                        </a:spcAft>
                        <a:buNone/>
                      </a:pPr>
                      <a:r>
                        <a:rPr lang="nl-NL" sz="9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5-3-2026</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185094"/>
                  </a:ext>
                </a:extLst>
              </a:tr>
              <a:tr h="781089">
                <a:tc>
                  <a:txBody>
                    <a:bodyPr/>
                    <a:lstStyle/>
                    <a:p>
                      <a:pPr>
                        <a:lnSpc>
                          <a:spcPct val="115000"/>
                        </a:lnSpc>
                        <a:spcAft>
                          <a:spcPts val="800"/>
                        </a:spcAft>
                        <a:buNone/>
                      </a:pPr>
                      <a:r>
                        <a:rPr lang="nl-NL" sz="9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6-3-2026</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nl-NL" sz="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nl-NL"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3806" marR="538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9921174"/>
                  </a:ext>
                </a:extLst>
              </a:tr>
            </a:tbl>
          </a:graphicData>
        </a:graphic>
      </p:graphicFrame>
    </p:spTree>
    <p:extLst>
      <p:ext uri="{BB962C8B-B14F-4D97-AF65-F5344CB8AC3E}">
        <p14:creationId xmlns:p14="http://schemas.microsoft.com/office/powerpoint/2010/main" val="3530228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3DF80A-FC4F-F3C6-718B-236749529AC0}"/>
              </a:ext>
            </a:extLst>
          </p:cNvPr>
          <p:cNvSpPr>
            <a:spLocks noGrp="1"/>
          </p:cNvSpPr>
          <p:nvPr>
            <p:ph type="title"/>
          </p:nvPr>
        </p:nvSpPr>
        <p:spPr/>
        <p:txBody>
          <a:bodyPr/>
          <a:lstStyle/>
          <a:p>
            <a:r>
              <a:rPr lang="nl-NL" dirty="0"/>
              <a:t>Lange termijn</a:t>
            </a:r>
          </a:p>
        </p:txBody>
      </p:sp>
      <p:sp>
        <p:nvSpPr>
          <p:cNvPr id="3" name="Tijdelijke aanduiding voor inhoud 2">
            <a:extLst>
              <a:ext uri="{FF2B5EF4-FFF2-40B4-BE49-F238E27FC236}">
                <a16:creationId xmlns:a16="http://schemas.microsoft.com/office/drawing/2014/main" id="{663FF4B1-8E06-2755-F777-D1A34358A106}"/>
              </a:ext>
            </a:extLst>
          </p:cNvPr>
          <p:cNvSpPr>
            <a:spLocks noGrp="1"/>
          </p:cNvSpPr>
          <p:nvPr>
            <p:ph idx="1"/>
          </p:nvPr>
        </p:nvSpPr>
        <p:spPr>
          <a:xfrm>
            <a:off x="838200" y="1393794"/>
            <a:ext cx="10515600" cy="4783169"/>
          </a:xfrm>
        </p:spPr>
        <p:txBody>
          <a:bodyPr/>
          <a:lstStyle/>
          <a:p>
            <a:pPr marL="0" indent="0">
              <a:buNone/>
            </a:pPr>
            <a:r>
              <a:rPr lang="nl-NL" sz="2000" b="1" u="sng" dirty="0"/>
              <a:t>Doel 2026/2027</a:t>
            </a:r>
            <a:endParaRPr lang="nl-NL" sz="2000" dirty="0"/>
          </a:p>
          <a:p>
            <a:pPr lvl="0"/>
            <a:r>
              <a:rPr lang="nl-NL" sz="2000" dirty="0"/>
              <a:t>Het pedagogisch beleidsplan als uitgangspunt nemen en alle pedagogisch medewerkers meenemen in het handelen volgens het beleidsplan </a:t>
            </a:r>
          </a:p>
          <a:p>
            <a:pPr lvl="0"/>
            <a:endParaRPr lang="nl-NL" sz="2000" dirty="0"/>
          </a:p>
          <a:p>
            <a:pPr marL="0" indent="0">
              <a:buNone/>
            </a:pPr>
            <a:r>
              <a:rPr lang="nl-NL" sz="2000" b="1" u="sng" dirty="0"/>
              <a:t>Doel 2028/2029</a:t>
            </a:r>
            <a:endParaRPr lang="nl-NL" sz="2000" dirty="0"/>
          </a:p>
          <a:p>
            <a:pPr lvl="0"/>
            <a:r>
              <a:rPr lang="nl-NL" sz="2000" dirty="0"/>
              <a:t>Alle pedagogisch medewerkers werken volgens het pedagogisch beleidsplan en iedereen weet wat er van haar wordt verwacht.</a:t>
            </a:r>
          </a:p>
          <a:p>
            <a:pPr marL="0" lvl="0" indent="0">
              <a:buNone/>
            </a:pPr>
            <a:endParaRPr lang="nl-NL" sz="2000" dirty="0"/>
          </a:p>
          <a:p>
            <a:pPr marL="0" lvl="0" indent="0">
              <a:buNone/>
            </a:pPr>
            <a:r>
              <a:rPr lang="nl-NL" sz="2000" dirty="0"/>
              <a:t>Dit doen we door:</a:t>
            </a:r>
          </a:p>
          <a:p>
            <a:r>
              <a:rPr lang="nl-NL" sz="2000" dirty="0"/>
              <a:t>Beleidsplan regelmatig op de agenda zetten </a:t>
            </a:r>
          </a:p>
          <a:p>
            <a:pPr marL="0" indent="0">
              <a:buNone/>
            </a:pPr>
            <a:r>
              <a:rPr lang="nl-NL" sz="2000" dirty="0"/>
              <a:t>Zo dragen wij er extra zorg voor dat alle pedagogisch medewerkers op één manier werken.</a:t>
            </a:r>
          </a:p>
          <a:p>
            <a:endParaRPr lang="nl-NL" dirty="0"/>
          </a:p>
        </p:txBody>
      </p:sp>
    </p:spTree>
    <p:extLst>
      <p:ext uri="{BB962C8B-B14F-4D97-AF65-F5344CB8AC3E}">
        <p14:creationId xmlns:p14="http://schemas.microsoft.com/office/powerpoint/2010/main" val="516909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113CD6-323A-0AE5-E868-EE9F45D2203A}"/>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7F6F968A-68FD-E602-F10F-642174837381}"/>
              </a:ext>
            </a:extLst>
          </p:cNvPr>
          <p:cNvSpPr>
            <a:spLocks noGrp="1"/>
          </p:cNvSpPr>
          <p:nvPr>
            <p:ph idx="1"/>
          </p:nvPr>
        </p:nvSpPr>
        <p:spPr/>
        <p:txBody>
          <a:bodyPr/>
          <a:lstStyle/>
          <a:p>
            <a:pPr marL="0" indent="0">
              <a:buNone/>
            </a:pPr>
            <a:r>
              <a:rPr lang="nl-NL" sz="2000" b="1" u="sng" dirty="0"/>
              <a:t>Doel VE 2026:</a:t>
            </a:r>
            <a:endParaRPr lang="nl-NL" sz="2000" dirty="0"/>
          </a:p>
          <a:p>
            <a:pPr lvl="0"/>
            <a:r>
              <a:rPr lang="nl-NL" sz="2000" dirty="0"/>
              <a:t>Introduceren nieuwe themaplanning Uk en Puk 2.0 </a:t>
            </a:r>
          </a:p>
          <a:p>
            <a:pPr lvl="0"/>
            <a:r>
              <a:rPr lang="nl-NL" sz="2000" dirty="0"/>
              <a:t>Thema evaluaties </a:t>
            </a:r>
          </a:p>
          <a:p>
            <a:pPr lvl="0"/>
            <a:r>
              <a:rPr lang="nl-NL" sz="2000" dirty="0"/>
              <a:t>Persoonlijke coachplannen</a:t>
            </a:r>
          </a:p>
          <a:p>
            <a:pPr marL="0" indent="0">
              <a:buNone/>
            </a:pPr>
            <a:endParaRPr lang="nl-NL" b="1" u="sng" dirty="0"/>
          </a:p>
          <a:p>
            <a:pPr marL="0" indent="0">
              <a:buNone/>
            </a:pPr>
            <a:r>
              <a:rPr lang="nl-NL" sz="2000" b="1" u="sng" dirty="0"/>
              <a:t>Doel VE 2027/2028:</a:t>
            </a:r>
            <a:endParaRPr lang="nl-NL" sz="2000" dirty="0"/>
          </a:p>
          <a:p>
            <a:pPr lvl="0"/>
            <a:r>
              <a:rPr lang="nl-NL" sz="2000" dirty="0"/>
              <a:t>Inzet op ouderbetrokkenheid</a:t>
            </a:r>
          </a:p>
          <a:p>
            <a:endParaRPr lang="nl-NL" dirty="0"/>
          </a:p>
        </p:txBody>
      </p:sp>
    </p:spTree>
    <p:extLst>
      <p:ext uri="{BB962C8B-B14F-4D97-AF65-F5344CB8AC3E}">
        <p14:creationId xmlns:p14="http://schemas.microsoft.com/office/powerpoint/2010/main" val="2037136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DCA01B-1C93-FAD2-AD2F-A7B3B6282C79}"/>
              </a:ext>
            </a:extLst>
          </p:cNvPr>
          <p:cNvSpPr>
            <a:spLocks noGrp="1"/>
          </p:cNvSpPr>
          <p:nvPr>
            <p:ph type="title"/>
          </p:nvPr>
        </p:nvSpPr>
        <p:spPr/>
        <p:txBody>
          <a:bodyPr/>
          <a:lstStyle/>
          <a:p>
            <a:r>
              <a:rPr lang="nl-NL" dirty="0"/>
              <a:t>Hoe gaan we hieraan werken?</a:t>
            </a:r>
          </a:p>
        </p:txBody>
      </p:sp>
      <p:sp>
        <p:nvSpPr>
          <p:cNvPr id="3" name="Tijdelijke aanduiding voor inhoud 2">
            <a:extLst>
              <a:ext uri="{FF2B5EF4-FFF2-40B4-BE49-F238E27FC236}">
                <a16:creationId xmlns:a16="http://schemas.microsoft.com/office/drawing/2014/main" id="{C274830F-F717-B9A9-E6FB-9FDFECB9AEDC}"/>
              </a:ext>
            </a:extLst>
          </p:cNvPr>
          <p:cNvSpPr>
            <a:spLocks noGrp="1"/>
          </p:cNvSpPr>
          <p:nvPr>
            <p:ph idx="1"/>
          </p:nvPr>
        </p:nvSpPr>
        <p:spPr>
          <a:xfrm>
            <a:off x="838200" y="1411550"/>
            <a:ext cx="10515600" cy="4765413"/>
          </a:xfrm>
        </p:spPr>
        <p:txBody>
          <a:bodyPr>
            <a:normAutofit fontScale="47500" lnSpcReduction="20000"/>
          </a:bodyPr>
          <a:lstStyle/>
          <a:p>
            <a:pPr marL="0" indent="0">
              <a:buNone/>
            </a:pPr>
            <a:endParaRPr lang="nl-NL" dirty="0"/>
          </a:p>
          <a:p>
            <a:pPr marL="0" indent="0">
              <a:buNone/>
            </a:pPr>
            <a:r>
              <a:rPr lang="nl-NL" sz="3000" u="sng" dirty="0"/>
              <a:t>Eerste kwartaal 2026: </a:t>
            </a:r>
            <a:endParaRPr lang="nl-NL" sz="3000" dirty="0"/>
          </a:p>
          <a:p>
            <a:pPr lvl="0"/>
            <a:r>
              <a:rPr lang="nl-NL" sz="3000" dirty="0"/>
              <a:t>Individuele coachgesprekken met alle pedagogisch medewerkers</a:t>
            </a:r>
          </a:p>
          <a:p>
            <a:pPr lvl="0"/>
            <a:r>
              <a:rPr lang="nl-NL" sz="3000" dirty="0"/>
              <a:t>Pedagogisch beleidsplan Hoofdstuk 1 en 8</a:t>
            </a:r>
          </a:p>
          <a:p>
            <a:pPr marL="0" indent="0">
              <a:buNone/>
            </a:pPr>
            <a:r>
              <a:rPr lang="nl-NL" sz="3000" dirty="0"/>
              <a:t> </a:t>
            </a:r>
          </a:p>
          <a:p>
            <a:pPr marL="0" indent="0">
              <a:buNone/>
            </a:pPr>
            <a:r>
              <a:rPr lang="nl-NL" sz="3000" u="sng" dirty="0"/>
              <a:t>Tweede kwartaal 2026:</a:t>
            </a:r>
            <a:endParaRPr lang="nl-NL" sz="3000" dirty="0"/>
          </a:p>
          <a:p>
            <a:pPr lvl="0"/>
            <a:r>
              <a:rPr lang="nl-NL" sz="3000" dirty="0"/>
              <a:t>Scholing ‘jouw werkgeluk: ontdek en groei’ bespreken/evalueren met pedagogisch medewerkers</a:t>
            </a:r>
          </a:p>
          <a:p>
            <a:pPr lvl="0"/>
            <a:r>
              <a:rPr lang="nl-NL" sz="3000" dirty="0"/>
              <a:t>Meldcode kindermishandeling (werkoverleg 11 mei 2026)</a:t>
            </a:r>
          </a:p>
          <a:p>
            <a:pPr lvl="0"/>
            <a:r>
              <a:rPr lang="nl-NL" sz="3000" dirty="0"/>
              <a:t>Pedagogisch beleidsplan hoofdstuk 2</a:t>
            </a:r>
          </a:p>
          <a:p>
            <a:pPr marL="0" indent="0">
              <a:buNone/>
            </a:pPr>
            <a:r>
              <a:rPr lang="nl-NL" sz="3000" dirty="0"/>
              <a:t> </a:t>
            </a:r>
          </a:p>
          <a:p>
            <a:pPr marL="0" indent="0">
              <a:buNone/>
            </a:pPr>
            <a:r>
              <a:rPr lang="nl-NL" sz="3000" u="sng" dirty="0"/>
              <a:t>Derde kwartaal 2026:  </a:t>
            </a:r>
            <a:endParaRPr lang="nl-NL" sz="3000" dirty="0"/>
          </a:p>
          <a:p>
            <a:pPr lvl="0"/>
            <a:r>
              <a:rPr lang="nl-NL" sz="3000" dirty="0"/>
              <a:t>Aan de slag met individuele coaching  gericht op werkdruk/uitkomst scholing ‘Jouw werkgeluk: ontdek en groei’. </a:t>
            </a:r>
          </a:p>
          <a:p>
            <a:pPr lvl="0"/>
            <a:r>
              <a:rPr lang="nl-NL" sz="3000" dirty="0"/>
              <a:t>Pedagogisch beleidsplan hoofdstuk 3 en 4 en 5</a:t>
            </a:r>
          </a:p>
          <a:p>
            <a:pPr marL="0" indent="0">
              <a:buNone/>
            </a:pPr>
            <a:r>
              <a:rPr lang="nl-NL" sz="3000" dirty="0"/>
              <a:t> </a:t>
            </a:r>
          </a:p>
          <a:p>
            <a:pPr marL="0" indent="0">
              <a:buNone/>
            </a:pPr>
            <a:r>
              <a:rPr lang="nl-NL" sz="3000" u="sng" dirty="0"/>
              <a:t>Vierde kwartaal 2026: </a:t>
            </a:r>
            <a:endParaRPr lang="nl-NL" sz="3000" dirty="0"/>
          </a:p>
          <a:p>
            <a:pPr lvl="0"/>
            <a:r>
              <a:rPr lang="nl-NL" sz="3000" dirty="0"/>
              <a:t>Aan de slag met individuele coaching  gericht op werkdruk/uitkomst scholing ‘Jouw werkgeluk: ontdek en groei’.</a:t>
            </a:r>
          </a:p>
          <a:p>
            <a:pPr lvl="0"/>
            <a:r>
              <a:rPr lang="nl-NL" sz="3000" dirty="0"/>
              <a:t>Pedagogisch beleidsplan hoofdstuk 6, 7,9 </a:t>
            </a:r>
          </a:p>
          <a:p>
            <a:endParaRPr lang="nl-NL" dirty="0"/>
          </a:p>
        </p:txBody>
      </p:sp>
    </p:spTree>
    <p:extLst>
      <p:ext uri="{BB962C8B-B14F-4D97-AF65-F5344CB8AC3E}">
        <p14:creationId xmlns:p14="http://schemas.microsoft.com/office/powerpoint/2010/main" val="3267689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5F68C9-BEC0-41B0-8EBC-04AFBC78B9D1}"/>
              </a:ext>
            </a:extLst>
          </p:cNvPr>
          <p:cNvSpPr>
            <a:spLocks noGrp="1"/>
          </p:cNvSpPr>
          <p:nvPr>
            <p:ph type="title"/>
          </p:nvPr>
        </p:nvSpPr>
        <p:spPr/>
        <p:txBody>
          <a:bodyPr/>
          <a:lstStyle/>
          <a:p>
            <a:r>
              <a:rPr lang="nl-NL" dirty="0" err="1"/>
              <a:t>Coachingsuren</a:t>
            </a:r>
            <a:r>
              <a:rPr lang="nl-NL" dirty="0"/>
              <a:t> 2026</a:t>
            </a:r>
          </a:p>
        </p:txBody>
      </p:sp>
      <p:sp>
        <p:nvSpPr>
          <p:cNvPr id="3" name="Tijdelijke aanduiding voor inhoud 2">
            <a:extLst>
              <a:ext uri="{FF2B5EF4-FFF2-40B4-BE49-F238E27FC236}">
                <a16:creationId xmlns:a16="http://schemas.microsoft.com/office/drawing/2014/main" id="{8CFA9233-A14D-13C3-B400-44A6597DC935}"/>
              </a:ext>
            </a:extLst>
          </p:cNvPr>
          <p:cNvSpPr>
            <a:spLocks noGrp="1"/>
          </p:cNvSpPr>
          <p:nvPr>
            <p:ph idx="1"/>
          </p:nvPr>
        </p:nvSpPr>
        <p:spPr>
          <a:xfrm>
            <a:off x="838200" y="1376039"/>
            <a:ext cx="10515600" cy="4800924"/>
          </a:xfrm>
        </p:spPr>
        <p:txBody>
          <a:bodyPr>
            <a:normAutofit fontScale="55000" lnSpcReduction="20000"/>
          </a:bodyPr>
          <a:lstStyle/>
          <a:p>
            <a:pPr marL="0" indent="0">
              <a:buNone/>
            </a:pPr>
            <a:r>
              <a:rPr lang="nl-NL" dirty="0"/>
              <a:t>Afhankelijk van het aantal uren van alle medewerkers (FTE) worden de coachuren bepaald. Pedagogisch medewerkers die ook invallen op de groep worden hierin ook meegerekend. </a:t>
            </a:r>
          </a:p>
          <a:p>
            <a:pPr marL="0" indent="0">
              <a:buNone/>
            </a:pPr>
            <a:r>
              <a:rPr lang="nl-NL" b="1" dirty="0"/>
              <a:t>Voor het KDV komt dit neer op 231 uur in 2026:</a:t>
            </a:r>
            <a:endParaRPr lang="nl-NL" dirty="0"/>
          </a:p>
          <a:p>
            <a:r>
              <a:rPr lang="nl-NL" dirty="0"/>
              <a:t>50 uur voor het pedagogisch beleid (ongeveer  4,1 uur per maand)</a:t>
            </a:r>
          </a:p>
          <a:p>
            <a:r>
              <a:rPr lang="nl-NL" dirty="0"/>
              <a:t>181 uur voor de coaching per jaar (ongeveer 15 uur per maand)</a:t>
            </a:r>
          </a:p>
          <a:p>
            <a:pPr marL="0" indent="0">
              <a:buNone/>
            </a:pPr>
            <a:r>
              <a:rPr lang="nl-NL" dirty="0"/>
              <a:t> </a:t>
            </a:r>
          </a:p>
          <a:p>
            <a:pPr marL="0" indent="0">
              <a:buNone/>
            </a:pPr>
            <a:r>
              <a:rPr lang="nl-NL" b="1" dirty="0"/>
              <a:t>Voor de BSO komt dit neer op 84,4 uur in 2026: </a:t>
            </a:r>
            <a:endParaRPr lang="nl-NL" dirty="0"/>
          </a:p>
          <a:p>
            <a:r>
              <a:rPr lang="nl-NL" dirty="0"/>
              <a:t> 50 uur voor het pedagogisch beleid (ongeveer 4,1  uur per maand)</a:t>
            </a:r>
          </a:p>
          <a:p>
            <a:r>
              <a:rPr lang="nl-NL" dirty="0"/>
              <a:t>34,4 uur voor de coaching per jaar (ongeveer 2,8 uur per maand)</a:t>
            </a:r>
          </a:p>
          <a:p>
            <a:pPr marL="0" indent="0">
              <a:buNone/>
            </a:pPr>
            <a:r>
              <a:rPr lang="nl-NL" dirty="0"/>
              <a:t> </a:t>
            </a:r>
          </a:p>
          <a:p>
            <a:pPr marL="0" indent="0">
              <a:buNone/>
            </a:pPr>
            <a:r>
              <a:rPr lang="nl-NL" b="1" dirty="0"/>
              <a:t>BSO Brederostraat</a:t>
            </a:r>
            <a:endParaRPr lang="nl-NL" dirty="0"/>
          </a:p>
          <a:p>
            <a:pPr marL="0" indent="0">
              <a:buNone/>
            </a:pPr>
            <a:r>
              <a:rPr lang="nl-NL" b="1" dirty="0"/>
              <a:t>Voor de BSO komt dit neer op 84,4 uur in 2026: </a:t>
            </a:r>
            <a:endParaRPr lang="nl-NL" dirty="0"/>
          </a:p>
          <a:p>
            <a:r>
              <a:rPr lang="nl-NL" dirty="0"/>
              <a:t> 50 uur voor het pedagogisch beleid (ongeveer 4,1  uur per maand)</a:t>
            </a:r>
          </a:p>
          <a:p>
            <a:r>
              <a:rPr lang="nl-NL" dirty="0"/>
              <a:t>34,4 uur voor de coaching per jaar (ongeveer 2,8 uur per maand)</a:t>
            </a:r>
          </a:p>
          <a:p>
            <a:pPr marL="0" indent="0">
              <a:buNone/>
            </a:pPr>
            <a:endParaRPr lang="nl-NL" dirty="0"/>
          </a:p>
          <a:p>
            <a:pPr marL="0" indent="0">
              <a:buNone/>
            </a:pPr>
            <a:r>
              <a:rPr lang="nl-NL" b="1" dirty="0"/>
              <a:t>VE</a:t>
            </a:r>
            <a:r>
              <a:rPr lang="nl-NL" dirty="0"/>
              <a:t> </a:t>
            </a:r>
          </a:p>
          <a:p>
            <a:pPr marL="0" indent="0">
              <a:buNone/>
            </a:pPr>
            <a:r>
              <a:rPr lang="nl-NL" dirty="0"/>
              <a:t>Voor de VE geldt dat er 10 </a:t>
            </a:r>
            <a:r>
              <a:rPr lang="nl-NL" dirty="0" err="1"/>
              <a:t>coachingsuren</a:t>
            </a:r>
            <a:r>
              <a:rPr lang="nl-NL" dirty="0"/>
              <a:t> per VE </a:t>
            </a:r>
            <a:r>
              <a:rPr lang="nl-NL" dirty="0" err="1"/>
              <a:t>doelgroeppeuter</a:t>
            </a:r>
            <a:r>
              <a:rPr lang="nl-NL" dirty="0"/>
              <a:t> zijn</a:t>
            </a:r>
          </a:p>
        </p:txBody>
      </p:sp>
    </p:spTree>
    <p:extLst>
      <p:ext uri="{BB962C8B-B14F-4D97-AF65-F5344CB8AC3E}">
        <p14:creationId xmlns:p14="http://schemas.microsoft.com/office/powerpoint/2010/main" val="2077820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5AEBD1-F4CD-FBDC-8567-FB216D1BB39D}"/>
              </a:ext>
            </a:extLst>
          </p:cNvPr>
          <p:cNvSpPr>
            <a:spLocks noGrp="1"/>
          </p:cNvSpPr>
          <p:nvPr>
            <p:ph type="title"/>
          </p:nvPr>
        </p:nvSpPr>
        <p:spPr>
          <a:xfrm>
            <a:off x="838200" y="400635"/>
            <a:ext cx="10515600" cy="1325563"/>
          </a:xfrm>
        </p:spPr>
        <p:txBody>
          <a:bodyPr>
            <a:normAutofit/>
          </a:bodyPr>
          <a:lstStyle/>
          <a:p>
            <a:r>
              <a:rPr lang="nl-NL" sz="3100" b="1" dirty="0"/>
              <a:t>Taken van de pedagogisch beleidsmedewerker</a:t>
            </a:r>
            <a:br>
              <a:rPr lang="nl-NL" dirty="0"/>
            </a:br>
            <a:endParaRPr lang="nl-NL" dirty="0"/>
          </a:p>
        </p:txBody>
      </p:sp>
      <p:sp>
        <p:nvSpPr>
          <p:cNvPr id="3" name="Tijdelijke aanduiding voor inhoud 2">
            <a:extLst>
              <a:ext uri="{FF2B5EF4-FFF2-40B4-BE49-F238E27FC236}">
                <a16:creationId xmlns:a16="http://schemas.microsoft.com/office/drawing/2014/main" id="{493604A3-72D3-E522-B7F9-19007CE5B192}"/>
              </a:ext>
            </a:extLst>
          </p:cNvPr>
          <p:cNvSpPr>
            <a:spLocks noGrp="1"/>
          </p:cNvSpPr>
          <p:nvPr>
            <p:ph idx="1"/>
          </p:nvPr>
        </p:nvSpPr>
        <p:spPr/>
        <p:txBody>
          <a:bodyPr>
            <a:normAutofit lnSpcReduction="10000"/>
          </a:bodyPr>
          <a:lstStyle/>
          <a:p>
            <a:pPr marL="0" indent="0">
              <a:buNone/>
            </a:pPr>
            <a:r>
              <a:rPr lang="nl-NL" sz="2200" dirty="0"/>
              <a:t>Bij kindercentrum de Ark is de functie pedagogisch beleidsmedewerker/pedagogisch coach gecombineerd. De werkzaamheden die vallen onder de taken van de pedagogisch beleidsmedewerker zijn:</a:t>
            </a:r>
          </a:p>
          <a:p>
            <a:pPr marL="0" indent="0">
              <a:buNone/>
            </a:pPr>
            <a:endParaRPr lang="nl-NL" sz="2200" dirty="0"/>
          </a:p>
          <a:p>
            <a:pPr lvl="0"/>
            <a:r>
              <a:rPr lang="nl-NL" sz="2200" dirty="0"/>
              <a:t>Volgen van wet- en regelgeving van kinderopvang,</a:t>
            </a:r>
          </a:p>
          <a:p>
            <a:pPr lvl="0"/>
            <a:r>
              <a:rPr lang="nl-NL" sz="2200" dirty="0"/>
              <a:t>Voorbereiden van veranderingen in beleid</a:t>
            </a:r>
          </a:p>
          <a:p>
            <a:pPr lvl="0"/>
            <a:r>
              <a:rPr lang="nl-NL" sz="2200" dirty="0"/>
              <a:t>Informeren van directie over veranderingen wet en regelgeving, </a:t>
            </a:r>
          </a:p>
          <a:p>
            <a:pPr lvl="0"/>
            <a:r>
              <a:rPr lang="nl-NL" sz="2200" dirty="0"/>
              <a:t>Pedagogische beleidsontwikkeling en implementatie,</a:t>
            </a:r>
          </a:p>
          <a:p>
            <a:pPr lvl="0"/>
            <a:r>
              <a:rPr lang="nl-NL" sz="2200" dirty="0"/>
              <a:t>Ontwikkeling nieuw beleid,</a:t>
            </a:r>
          </a:p>
          <a:p>
            <a:pPr lvl="0"/>
            <a:r>
              <a:rPr lang="nl-NL" sz="2200" dirty="0"/>
              <a:t>Ontwikkeling hulpmiddelen voor teams, </a:t>
            </a:r>
          </a:p>
          <a:p>
            <a:pPr lvl="0"/>
            <a:r>
              <a:rPr lang="nl-NL" sz="2200" dirty="0"/>
              <a:t>Voorbereiden, uitvoeren en notuleren van groepsoverleggen</a:t>
            </a:r>
          </a:p>
          <a:p>
            <a:endParaRPr lang="nl-NL" dirty="0"/>
          </a:p>
        </p:txBody>
      </p:sp>
    </p:spTree>
    <p:extLst>
      <p:ext uri="{BB962C8B-B14F-4D97-AF65-F5344CB8AC3E}">
        <p14:creationId xmlns:p14="http://schemas.microsoft.com/office/powerpoint/2010/main" val="4068553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F647EB-E138-6718-DBDA-AF6F779FC293}"/>
              </a:ext>
            </a:extLst>
          </p:cNvPr>
          <p:cNvSpPr>
            <a:spLocks noGrp="1"/>
          </p:cNvSpPr>
          <p:nvPr>
            <p:ph type="title"/>
          </p:nvPr>
        </p:nvSpPr>
        <p:spPr>
          <a:xfrm>
            <a:off x="838200" y="365125"/>
            <a:ext cx="10515600" cy="984281"/>
          </a:xfrm>
        </p:spPr>
        <p:txBody>
          <a:bodyPr>
            <a:normAutofit fontScale="90000"/>
          </a:bodyPr>
          <a:lstStyle/>
          <a:p>
            <a:r>
              <a:rPr lang="nl-NL" sz="2000" b="1" dirty="0"/>
              <a:t>Taken van de pedagogisch coach </a:t>
            </a:r>
            <a:br>
              <a:rPr lang="nl-NL" dirty="0"/>
            </a:br>
            <a:r>
              <a:rPr lang="nl-NL" sz="1800" dirty="0"/>
              <a:t>De pedagogische coach kenmerkt zich door het verbeteren van de pedagogische en didactische kwaliteit en professionele ontwikkeling van de pedagogisch medewerkers. De coach heeft de taak om de pedagogisch medewerkers te coachen, motiveren, stimuleren, ondersteunen en adviseren op alle gebieden binnen de werkzaamheden op het kindercentrum. </a:t>
            </a:r>
          </a:p>
        </p:txBody>
      </p:sp>
      <p:sp>
        <p:nvSpPr>
          <p:cNvPr id="3" name="Tijdelijke aanduiding voor inhoud 2">
            <a:extLst>
              <a:ext uri="{FF2B5EF4-FFF2-40B4-BE49-F238E27FC236}">
                <a16:creationId xmlns:a16="http://schemas.microsoft.com/office/drawing/2014/main" id="{2A4CC363-3EDB-3249-9980-BE85FEE52D04}"/>
              </a:ext>
            </a:extLst>
          </p:cNvPr>
          <p:cNvSpPr>
            <a:spLocks noGrp="1"/>
          </p:cNvSpPr>
          <p:nvPr>
            <p:ph idx="1"/>
          </p:nvPr>
        </p:nvSpPr>
        <p:spPr/>
        <p:txBody>
          <a:bodyPr>
            <a:normAutofit fontScale="70000" lnSpcReduction="20000"/>
          </a:bodyPr>
          <a:lstStyle/>
          <a:p>
            <a:pPr lvl="0"/>
            <a:r>
              <a:rPr lang="nl-NL" sz="2900" dirty="0"/>
              <a:t>Houdt zich niet alleen bezig met de praktische kant van het werk van de pedagogisch medewerkers, maar ondersteunt ook bij het maken, aanpassen en up-to-date houden van het beleid binnen kindercentrum de Ark. </a:t>
            </a:r>
          </a:p>
          <a:p>
            <a:pPr lvl="0"/>
            <a:r>
              <a:rPr lang="nl-NL" sz="2900" dirty="0"/>
              <a:t>Groepsoverleggen aan de hand van vaste punten</a:t>
            </a:r>
          </a:p>
          <a:p>
            <a:pPr lvl="0"/>
            <a:r>
              <a:rPr lang="nl-NL" sz="2900" dirty="0"/>
              <a:t>Jaarplanning waarin individuele coachmomenten gepland staan  </a:t>
            </a:r>
          </a:p>
          <a:p>
            <a:pPr lvl="0"/>
            <a:r>
              <a:rPr lang="nl-NL" sz="2900" dirty="0"/>
              <a:t>Afhankelijk per persoon en situatie zullen er 1 of 2 extra observaties/coachmomenten gepland worden</a:t>
            </a:r>
          </a:p>
          <a:p>
            <a:pPr lvl="0"/>
            <a:r>
              <a:rPr lang="nl-NL" sz="2900" dirty="0"/>
              <a:t>Werkt vanuit pedagogisch beleid en wordt gezien als spil tussen pedagogisch beleid en uitvoering</a:t>
            </a:r>
          </a:p>
          <a:p>
            <a:pPr lvl="0"/>
            <a:r>
              <a:rPr lang="nl-NL" sz="2900" dirty="0"/>
              <a:t>Is mede verantwoordelijk voor de ontwikkeling en bewaking van beleid</a:t>
            </a:r>
          </a:p>
          <a:p>
            <a:pPr lvl="0"/>
            <a:r>
              <a:rPr lang="nl-NL" sz="2900" dirty="0"/>
              <a:t>Ondersteunt en coacht de pedagogisch medewerkers bij het uitdragen van de pedagogische visie en het pedagogische beleid</a:t>
            </a:r>
          </a:p>
          <a:p>
            <a:pPr lvl="0"/>
            <a:r>
              <a:rPr lang="nl-NL" sz="2900" dirty="0"/>
              <a:t>Signaleert ontwikkelingen, knel- en verbeterpunten</a:t>
            </a:r>
          </a:p>
          <a:p>
            <a:pPr lvl="0"/>
            <a:r>
              <a:rPr lang="nl-NL" sz="2900" dirty="0"/>
              <a:t>Ontwikkelt richtlijnen om de kwaliteit van de Ark te meten en de pedagogisch medewerkers te trainen (doel is dat pedagogisch medewerkers vaardigheden mee krijgen om optimaal hoogwaardige kwaliteit  te leveren op de werkvloer</a:t>
            </a:r>
          </a:p>
          <a:p>
            <a:endParaRPr lang="nl-NL" dirty="0"/>
          </a:p>
        </p:txBody>
      </p:sp>
    </p:spTree>
    <p:extLst>
      <p:ext uri="{BB962C8B-B14F-4D97-AF65-F5344CB8AC3E}">
        <p14:creationId xmlns:p14="http://schemas.microsoft.com/office/powerpoint/2010/main" val="3791930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0BAE34-7B5E-EF8C-9835-42388ED687DA}"/>
              </a:ext>
            </a:extLst>
          </p:cNvPr>
          <p:cNvSpPr>
            <a:spLocks noGrp="1"/>
          </p:cNvSpPr>
          <p:nvPr>
            <p:ph type="title"/>
          </p:nvPr>
        </p:nvSpPr>
        <p:spPr/>
        <p:txBody>
          <a:bodyPr/>
          <a:lstStyle/>
          <a:p>
            <a:r>
              <a:rPr lang="nl-NL" dirty="0"/>
              <a:t>Taken van de VE coach</a:t>
            </a:r>
          </a:p>
        </p:txBody>
      </p:sp>
      <p:sp>
        <p:nvSpPr>
          <p:cNvPr id="3" name="Tijdelijke aanduiding voor inhoud 2">
            <a:extLst>
              <a:ext uri="{FF2B5EF4-FFF2-40B4-BE49-F238E27FC236}">
                <a16:creationId xmlns:a16="http://schemas.microsoft.com/office/drawing/2014/main" id="{1BBBE725-92A9-C7C5-86FD-0275EDC7C69A}"/>
              </a:ext>
            </a:extLst>
          </p:cNvPr>
          <p:cNvSpPr>
            <a:spLocks noGrp="1"/>
          </p:cNvSpPr>
          <p:nvPr>
            <p:ph idx="1"/>
          </p:nvPr>
        </p:nvSpPr>
        <p:spPr/>
        <p:txBody>
          <a:bodyPr/>
          <a:lstStyle/>
          <a:p>
            <a:pPr marL="0" indent="0">
              <a:buNone/>
            </a:pPr>
            <a:endParaRPr lang="nl-NL" dirty="0"/>
          </a:p>
        </p:txBody>
      </p:sp>
    </p:spTree>
    <p:extLst>
      <p:ext uri="{BB962C8B-B14F-4D97-AF65-F5344CB8AC3E}">
        <p14:creationId xmlns:p14="http://schemas.microsoft.com/office/powerpoint/2010/main" val="3132706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77C1B4-9466-E4E9-1F9C-243EC5E70A1F}"/>
              </a:ext>
            </a:extLst>
          </p:cNvPr>
          <p:cNvSpPr>
            <a:spLocks noGrp="1"/>
          </p:cNvSpPr>
          <p:nvPr>
            <p:ph type="title"/>
          </p:nvPr>
        </p:nvSpPr>
        <p:spPr/>
        <p:txBody>
          <a:bodyPr/>
          <a:lstStyle/>
          <a:p>
            <a:r>
              <a:rPr lang="nl-NL" dirty="0"/>
              <a:t>Team- en individuele coaching</a:t>
            </a:r>
          </a:p>
        </p:txBody>
      </p:sp>
      <p:sp>
        <p:nvSpPr>
          <p:cNvPr id="3" name="Tijdelijke aanduiding voor inhoud 2">
            <a:extLst>
              <a:ext uri="{FF2B5EF4-FFF2-40B4-BE49-F238E27FC236}">
                <a16:creationId xmlns:a16="http://schemas.microsoft.com/office/drawing/2014/main" id="{AEA45195-31A2-9CDC-66D7-DD9793AEAE3F}"/>
              </a:ext>
            </a:extLst>
          </p:cNvPr>
          <p:cNvSpPr>
            <a:spLocks noGrp="1"/>
          </p:cNvSpPr>
          <p:nvPr>
            <p:ph idx="1"/>
          </p:nvPr>
        </p:nvSpPr>
        <p:spPr/>
        <p:txBody>
          <a:bodyPr/>
          <a:lstStyle/>
          <a:p>
            <a:r>
              <a:rPr lang="nl-NL" dirty="0"/>
              <a:t>In het algemeen wordt zowel op team- en op individueel niveau bijgehouden hoe de huidige situatie er uit ziet, wat de gewenste situatie is, en welk doel daarbij hoort. Welke opties zijn er om het doel te behalen en welke acties moeten er ondernomen worden om het doel te behalen. Vervolgens zijn er vervolgafspraken waarin de voortgang besproken wordt. Wanneer het doel behaald is, wordt er nog een eindevaluatie opgesteld.</a:t>
            </a:r>
          </a:p>
          <a:p>
            <a:endParaRPr lang="nl-NL" dirty="0"/>
          </a:p>
        </p:txBody>
      </p:sp>
    </p:spTree>
    <p:extLst>
      <p:ext uri="{BB962C8B-B14F-4D97-AF65-F5344CB8AC3E}">
        <p14:creationId xmlns:p14="http://schemas.microsoft.com/office/powerpoint/2010/main" val="87465264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TotalTime>
  <Words>1651</Words>
  <Application>Microsoft Office PowerPoint</Application>
  <PresentationFormat>Breedbeeld</PresentationFormat>
  <Paragraphs>619</Paragraphs>
  <Slides>17</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17</vt:i4>
      </vt:variant>
    </vt:vector>
  </HeadingPairs>
  <TitlesOfParts>
    <vt:vector size="22" baseType="lpstr">
      <vt:lpstr>Arial</vt:lpstr>
      <vt:lpstr>Calibri</vt:lpstr>
      <vt:lpstr>Calibri Light</vt:lpstr>
      <vt:lpstr>Symbol</vt:lpstr>
      <vt:lpstr>Kantoorthema</vt:lpstr>
      <vt:lpstr>Jaardoelen 2026</vt:lpstr>
      <vt:lpstr>Lange termijn</vt:lpstr>
      <vt:lpstr>PowerPoint-presentatie</vt:lpstr>
      <vt:lpstr>Hoe gaan we hieraan werken?</vt:lpstr>
      <vt:lpstr>Coachingsuren 2026</vt:lpstr>
      <vt:lpstr>Taken van de pedagogisch beleidsmedewerker </vt:lpstr>
      <vt:lpstr>Taken van de pedagogisch coach  De pedagogische coach kenmerkt zich door het verbeteren van de pedagogische en didactische kwaliteit en professionele ontwikkeling van de pedagogisch medewerkers. De coach heeft de taak om de pedagogisch medewerkers te coachen, motiveren, stimuleren, ondersteunen en adviseren op alle gebieden binnen de werkzaamheden op het kindercentrum. </vt:lpstr>
      <vt:lpstr>Taken van de VE coach</vt:lpstr>
      <vt:lpstr>Team- en individuele coaching</vt:lpstr>
      <vt:lpstr>Jaarplanning 13-1 t/m 16-1-2026</vt:lpstr>
      <vt:lpstr>19-1 t/m 23-1-2026</vt:lpstr>
      <vt:lpstr>26-1 t/m 30-1-2026</vt:lpstr>
      <vt:lpstr>2-2 t/m 6-2-2026</vt:lpstr>
      <vt:lpstr>9-2 t/m 13-2-2026</vt:lpstr>
      <vt:lpstr>Carnavalsvakantie</vt:lpstr>
      <vt:lpstr>23-2 t/m 27-2-2026</vt:lpstr>
      <vt:lpstr>2-3 t/m 6-3-2026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Jaardoelen 2026</dc:title>
  <dc:creator>Kantoor Kindercentrum de Ark</dc:creator>
  <cp:lastModifiedBy>Kantoor Kindercentrum de Ark</cp:lastModifiedBy>
  <cp:revision>7</cp:revision>
  <dcterms:created xsi:type="dcterms:W3CDTF">2026-01-09T11:09:40Z</dcterms:created>
  <dcterms:modified xsi:type="dcterms:W3CDTF">2026-01-12T16:37:39Z</dcterms:modified>
</cp:coreProperties>
</file>